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92" r:id="rId3"/>
    <p:sldId id="293" r:id="rId4"/>
    <p:sldId id="294" r:id="rId5"/>
    <p:sldId id="290" r:id="rId6"/>
    <p:sldId id="282" r:id="rId7"/>
    <p:sldId id="261" r:id="rId8"/>
    <p:sldId id="279" r:id="rId9"/>
    <p:sldId id="281" r:id="rId10"/>
    <p:sldId id="272" r:id="rId11"/>
    <p:sldId id="259" r:id="rId12"/>
    <p:sldId id="284" r:id="rId13"/>
    <p:sldId id="283" r:id="rId14"/>
    <p:sldId id="260" r:id="rId15"/>
    <p:sldId id="285" r:id="rId16"/>
    <p:sldId id="269" r:id="rId17"/>
    <p:sldId id="258" r:id="rId18"/>
    <p:sldId id="262" r:id="rId19"/>
    <p:sldId id="286" r:id="rId20"/>
    <p:sldId id="271" r:id="rId21"/>
    <p:sldId id="273"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2"/>
    <p:restoredTop sz="94911"/>
  </p:normalViewPr>
  <p:slideViewPr>
    <p:cSldViewPr snapToGrid="0" snapToObjects="1">
      <p:cViewPr varScale="1">
        <p:scale>
          <a:sx n="90" d="100"/>
          <a:sy n="90" d="100"/>
        </p:scale>
        <p:origin x="13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0267C-48A8-274E-A1EF-8200CCF81ED8}" type="datetimeFigureOut">
              <a:rPr lang="en-US" smtClean="0"/>
              <a:t>12/12/24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F93BB-69A4-6C4F-AE83-BBBE9A77652F}" type="slidenum">
              <a:rPr lang="en-US" smtClean="0"/>
              <a:t>‹#›</a:t>
            </a:fld>
            <a:endParaRPr lang="en-US"/>
          </a:p>
        </p:txBody>
      </p:sp>
    </p:spTree>
    <p:extLst>
      <p:ext uri="{BB962C8B-B14F-4D97-AF65-F5344CB8AC3E}">
        <p14:creationId xmlns:p14="http://schemas.microsoft.com/office/powerpoint/2010/main" val="84359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F93BB-69A4-6C4F-AE83-BBBE9A77652F}" type="slidenum">
              <a:rPr lang="en-US" smtClean="0"/>
              <a:t>1</a:t>
            </a:fld>
            <a:endParaRPr lang="en-US"/>
          </a:p>
        </p:txBody>
      </p:sp>
    </p:spTree>
    <p:extLst>
      <p:ext uri="{BB962C8B-B14F-4D97-AF65-F5344CB8AC3E}">
        <p14:creationId xmlns:p14="http://schemas.microsoft.com/office/powerpoint/2010/main" val="1616954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discussing the science of these insects, we don’t want to overlook the awe or wonder of fireflies. 2,000-year-old Chinese writings – night traveler, belly of fire; German – light beetle; Navaho Tradition relates fireflies to First Women’s desire to bring fire and light to her people; not much from Cherokee writing “insects with firetail.” Japan – departed souls of warriors</a:t>
            </a:r>
          </a:p>
          <a:p>
            <a:endParaRPr lang="en-US" dirty="0"/>
          </a:p>
        </p:txBody>
      </p:sp>
      <p:sp>
        <p:nvSpPr>
          <p:cNvPr id="4" name="Slide Number Placeholder 3"/>
          <p:cNvSpPr>
            <a:spLocks noGrp="1"/>
          </p:cNvSpPr>
          <p:nvPr>
            <p:ph type="sldNum" sz="quarter" idx="5"/>
          </p:nvPr>
        </p:nvSpPr>
        <p:spPr/>
        <p:txBody>
          <a:bodyPr/>
          <a:lstStyle/>
          <a:p>
            <a:fld id="{78DF93BB-69A4-6C4F-AE83-BBBE9A77652F}" type="slidenum">
              <a:rPr lang="en-US" smtClean="0"/>
              <a:t>10</a:t>
            </a:fld>
            <a:endParaRPr lang="en-US"/>
          </a:p>
        </p:txBody>
      </p:sp>
    </p:spTree>
    <p:extLst>
      <p:ext uri="{BB962C8B-B14F-4D97-AF65-F5344CB8AC3E}">
        <p14:creationId xmlns:p14="http://schemas.microsoft.com/office/powerpoint/2010/main" val="408750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insect body parts are shown here – head for the sensory organs like eyes and mouth; thorax where the legs and wings are attached (the locomotion part of the body!); and the abdomen where the lamp is</a:t>
            </a:r>
          </a:p>
        </p:txBody>
      </p:sp>
      <p:sp>
        <p:nvSpPr>
          <p:cNvPr id="4" name="Slide Number Placeholder 3"/>
          <p:cNvSpPr>
            <a:spLocks noGrp="1"/>
          </p:cNvSpPr>
          <p:nvPr>
            <p:ph type="sldNum" sz="quarter" idx="5"/>
          </p:nvPr>
        </p:nvSpPr>
        <p:spPr/>
        <p:txBody>
          <a:bodyPr/>
          <a:lstStyle/>
          <a:p>
            <a:fld id="{78DF93BB-69A4-6C4F-AE83-BBBE9A77652F}" type="slidenum">
              <a:rPr lang="en-US" smtClean="0"/>
              <a:t>11</a:t>
            </a:fld>
            <a:endParaRPr lang="en-US"/>
          </a:p>
        </p:txBody>
      </p:sp>
    </p:spTree>
    <p:extLst>
      <p:ext uri="{BB962C8B-B14F-4D97-AF65-F5344CB8AC3E}">
        <p14:creationId xmlns:p14="http://schemas.microsoft.com/office/powerpoint/2010/main" val="238002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p:txBody>
      </p:sp>
      <p:sp>
        <p:nvSpPr>
          <p:cNvPr id="4" name="Slide Number Placeholder 3"/>
          <p:cNvSpPr>
            <a:spLocks noGrp="1"/>
          </p:cNvSpPr>
          <p:nvPr>
            <p:ph type="sldNum" sz="quarter" idx="5"/>
          </p:nvPr>
        </p:nvSpPr>
        <p:spPr/>
        <p:txBody>
          <a:bodyPr/>
          <a:lstStyle/>
          <a:p>
            <a:fld id="{78DF93BB-69A4-6C4F-AE83-BBBE9A77652F}" type="slidenum">
              <a:rPr lang="en-US" smtClean="0"/>
              <a:t>13</a:t>
            </a:fld>
            <a:endParaRPr lang="en-US"/>
          </a:p>
        </p:txBody>
      </p:sp>
    </p:spTree>
    <p:extLst>
      <p:ext uri="{BB962C8B-B14F-4D97-AF65-F5344CB8AC3E}">
        <p14:creationId xmlns:p14="http://schemas.microsoft.com/office/powerpoint/2010/main" val="685379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insects light up to be able to find a mate.  The chemicals listed combine to create light.  It is the most efficient light in the world as it does not produce heat as part of the chemical reaction.  These </a:t>
            </a:r>
            <a:r>
              <a:rPr lang="en-US" dirty="0" err="1"/>
              <a:t>checmials</a:t>
            </a:r>
            <a:r>
              <a:rPr lang="en-US" dirty="0"/>
              <a:t> also produce an adverse reaction in predators so the lamps also serve to protect the insects from predators. </a:t>
            </a:r>
          </a:p>
        </p:txBody>
      </p:sp>
      <p:sp>
        <p:nvSpPr>
          <p:cNvPr id="4" name="Slide Number Placeholder 3"/>
          <p:cNvSpPr>
            <a:spLocks noGrp="1"/>
          </p:cNvSpPr>
          <p:nvPr>
            <p:ph type="sldNum" sz="quarter" idx="5"/>
          </p:nvPr>
        </p:nvSpPr>
        <p:spPr/>
        <p:txBody>
          <a:bodyPr/>
          <a:lstStyle/>
          <a:p>
            <a:fld id="{78DF93BB-69A4-6C4F-AE83-BBBE9A77652F}" type="slidenum">
              <a:rPr lang="en-US" smtClean="0"/>
              <a:t>14</a:t>
            </a:fld>
            <a:endParaRPr lang="en-US"/>
          </a:p>
        </p:txBody>
      </p:sp>
    </p:spTree>
    <p:extLst>
      <p:ext uri="{BB962C8B-B14F-4D97-AF65-F5344CB8AC3E}">
        <p14:creationId xmlns:p14="http://schemas.microsoft.com/office/powerpoint/2010/main" val="80396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These synchronous fireflies may possibly also be found in Georgia</a:t>
            </a:r>
          </a:p>
        </p:txBody>
      </p:sp>
      <p:sp>
        <p:nvSpPr>
          <p:cNvPr id="4" name="Slide Number Placeholder 3"/>
          <p:cNvSpPr>
            <a:spLocks noGrp="1"/>
          </p:cNvSpPr>
          <p:nvPr>
            <p:ph type="sldNum" sz="quarter" idx="5"/>
          </p:nvPr>
        </p:nvSpPr>
        <p:spPr/>
        <p:txBody>
          <a:bodyPr/>
          <a:lstStyle/>
          <a:p>
            <a:fld id="{78DF93BB-69A4-6C4F-AE83-BBBE9A77652F}" type="slidenum">
              <a:rPr lang="en-US" smtClean="0"/>
              <a:t>15</a:t>
            </a:fld>
            <a:endParaRPr lang="en-US"/>
          </a:p>
        </p:txBody>
      </p:sp>
    </p:spTree>
    <p:extLst>
      <p:ext uri="{BB962C8B-B14F-4D97-AF65-F5344CB8AC3E}">
        <p14:creationId xmlns:p14="http://schemas.microsoft.com/office/powerpoint/2010/main" val="4181269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 live 3- 30 days; lay 500 eggs on moist soil; some species are carnivorous, some don’t eat at all.  Our adult Big Digger consumes nectar and pollen.  </a:t>
            </a:r>
          </a:p>
        </p:txBody>
      </p:sp>
      <p:sp>
        <p:nvSpPr>
          <p:cNvPr id="4" name="Slide Number Placeholder 3"/>
          <p:cNvSpPr>
            <a:spLocks noGrp="1"/>
          </p:cNvSpPr>
          <p:nvPr>
            <p:ph type="sldNum" sz="quarter" idx="5"/>
          </p:nvPr>
        </p:nvSpPr>
        <p:spPr/>
        <p:txBody>
          <a:bodyPr/>
          <a:lstStyle/>
          <a:p>
            <a:fld id="{78DF93BB-69A4-6C4F-AE83-BBBE9A77652F}" type="slidenum">
              <a:rPr lang="en-US" smtClean="0"/>
              <a:t>16</a:t>
            </a:fld>
            <a:endParaRPr lang="en-US"/>
          </a:p>
        </p:txBody>
      </p:sp>
    </p:spTree>
    <p:extLst>
      <p:ext uri="{BB962C8B-B14F-4D97-AF65-F5344CB8AC3E}">
        <p14:creationId xmlns:p14="http://schemas.microsoft.com/office/powerpoint/2010/main" val="379108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lifecycle of fireflies.  Emphasize that the larval stage is the longest 1-2 years.  You can also print this out as a color sheet.</a:t>
            </a:r>
          </a:p>
        </p:txBody>
      </p:sp>
      <p:sp>
        <p:nvSpPr>
          <p:cNvPr id="4" name="Slide Number Placeholder 3"/>
          <p:cNvSpPr>
            <a:spLocks noGrp="1"/>
          </p:cNvSpPr>
          <p:nvPr>
            <p:ph type="sldNum" sz="quarter" idx="5"/>
          </p:nvPr>
        </p:nvSpPr>
        <p:spPr/>
        <p:txBody>
          <a:bodyPr/>
          <a:lstStyle/>
          <a:p>
            <a:fld id="{78DF93BB-69A4-6C4F-AE83-BBBE9A77652F}" type="slidenum">
              <a:rPr lang="en-US" smtClean="0"/>
              <a:t>17</a:t>
            </a:fld>
            <a:endParaRPr lang="en-US"/>
          </a:p>
        </p:txBody>
      </p:sp>
    </p:spTree>
    <p:extLst>
      <p:ext uri="{BB962C8B-B14F-4D97-AF65-F5344CB8AC3E}">
        <p14:creationId xmlns:p14="http://schemas.microsoft.com/office/powerpoint/2010/main" val="70470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larval form of the firefly is the longest of the life stages.  These are predators of soft-bodied invertebrates.  They use mandibles to inject prey full of neurotoxins.  They  pupate underground in mulch and/or rotting longs.  Mild winters and wet springs lead to early emergence and larger numbers; all larvae are bioluminescent.</a:t>
            </a:r>
          </a:p>
        </p:txBody>
      </p:sp>
      <p:sp>
        <p:nvSpPr>
          <p:cNvPr id="4" name="Slide Number Placeholder 3"/>
          <p:cNvSpPr>
            <a:spLocks noGrp="1"/>
          </p:cNvSpPr>
          <p:nvPr>
            <p:ph type="sldNum" sz="quarter" idx="5"/>
          </p:nvPr>
        </p:nvSpPr>
        <p:spPr/>
        <p:txBody>
          <a:bodyPr/>
          <a:lstStyle/>
          <a:p>
            <a:fld id="{78DF93BB-69A4-6C4F-AE83-BBBE9A77652F}" type="slidenum">
              <a:rPr lang="en-US" smtClean="0"/>
              <a:t>18</a:t>
            </a:fld>
            <a:endParaRPr lang="en-US"/>
          </a:p>
        </p:txBody>
      </p:sp>
    </p:spTree>
    <p:extLst>
      <p:ext uri="{BB962C8B-B14F-4D97-AF65-F5344CB8AC3E}">
        <p14:creationId xmlns:p14="http://schemas.microsoft.com/office/powerpoint/2010/main" val="371536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big dipper firefly is also known as the J-Dipper as it makes a ”J” shape as it  flies.  This activity demonstrates the flash pattern of some of our common fireflies.  Divide the class into four groups.  Each group is assigned one of the firefly species.  Have the class use their foot to start a beat.  Have them tap out 8 beats and then show their flash by clapping.  For example for the big dipper, the students will clap on beat one and beat four.  For the little gray firefly the students class on beat 1, 3, 5, and 7.  You are demonstrating the flashes by sound.</a:t>
            </a:r>
          </a:p>
        </p:txBody>
      </p:sp>
      <p:sp>
        <p:nvSpPr>
          <p:cNvPr id="4" name="Slide Number Placeholder 3"/>
          <p:cNvSpPr>
            <a:spLocks noGrp="1"/>
          </p:cNvSpPr>
          <p:nvPr>
            <p:ph type="sldNum" sz="quarter" idx="5"/>
          </p:nvPr>
        </p:nvSpPr>
        <p:spPr/>
        <p:txBody>
          <a:bodyPr/>
          <a:lstStyle/>
          <a:p>
            <a:fld id="{78DF93BB-69A4-6C4F-AE83-BBBE9A77652F}" type="slidenum">
              <a:rPr lang="en-US" smtClean="0"/>
              <a:t>19</a:t>
            </a:fld>
            <a:endParaRPr lang="en-US"/>
          </a:p>
        </p:txBody>
      </p:sp>
    </p:spTree>
    <p:extLst>
      <p:ext uri="{BB962C8B-B14F-4D97-AF65-F5344CB8AC3E}">
        <p14:creationId xmlns:p14="http://schemas.microsoft.com/office/powerpoint/2010/main" val="229880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into these principles in part 2. </a:t>
            </a:r>
          </a:p>
        </p:txBody>
      </p:sp>
      <p:sp>
        <p:nvSpPr>
          <p:cNvPr id="4" name="Slide Number Placeholder 3"/>
          <p:cNvSpPr>
            <a:spLocks noGrp="1"/>
          </p:cNvSpPr>
          <p:nvPr>
            <p:ph type="sldNum" sz="quarter" idx="5"/>
          </p:nvPr>
        </p:nvSpPr>
        <p:spPr/>
        <p:txBody>
          <a:bodyPr/>
          <a:lstStyle/>
          <a:p>
            <a:fld id="{78DF93BB-69A4-6C4F-AE83-BBBE9A77652F}" type="slidenum">
              <a:rPr lang="en-US" smtClean="0"/>
              <a:t>20</a:t>
            </a:fld>
            <a:endParaRPr lang="en-US"/>
          </a:p>
        </p:txBody>
      </p:sp>
    </p:spTree>
    <p:extLst>
      <p:ext uri="{BB962C8B-B14F-4D97-AF65-F5344CB8AC3E}">
        <p14:creationId xmlns:p14="http://schemas.microsoft.com/office/powerpoint/2010/main" val="110856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slides, show the photos of the insects.  Have the students get up from their seats.  If the insect image is positive for them, have them move to one side of the room.  If the insect image is negative or scary to them, have them move to another side of the room.  For those who have no thoughts or feelings about the insect, have them stay in the middle.   After the students divide themselves, ask for a representative of each group and ask them why they feel that way about the insect.  Have they had a negative experience with the insect?  Do they know the role of the insect in the ecosystem, etc.  This is an Eastern Tiger Swallowtail, our Georgia state butterfly.  They are pollinators and cannot sting or bite.</a:t>
            </a:r>
          </a:p>
        </p:txBody>
      </p:sp>
      <p:sp>
        <p:nvSpPr>
          <p:cNvPr id="4" name="Slide Number Placeholder 3"/>
          <p:cNvSpPr>
            <a:spLocks noGrp="1"/>
          </p:cNvSpPr>
          <p:nvPr>
            <p:ph type="sldNum" sz="quarter" idx="5"/>
          </p:nvPr>
        </p:nvSpPr>
        <p:spPr/>
        <p:txBody>
          <a:bodyPr/>
          <a:lstStyle/>
          <a:p>
            <a:fld id="{78DF93BB-69A4-6C4F-AE83-BBBE9A77652F}" type="slidenum">
              <a:rPr lang="en-US" smtClean="0"/>
              <a:t>2</a:t>
            </a:fld>
            <a:endParaRPr lang="en-US"/>
          </a:p>
        </p:txBody>
      </p:sp>
    </p:spTree>
    <p:extLst>
      <p:ext uri="{BB962C8B-B14F-4D97-AF65-F5344CB8AC3E}">
        <p14:creationId xmlns:p14="http://schemas.microsoft.com/office/powerpoint/2010/main" val="3595690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reference book is a great classroom reference.</a:t>
            </a:r>
          </a:p>
        </p:txBody>
      </p:sp>
      <p:sp>
        <p:nvSpPr>
          <p:cNvPr id="4" name="Slide Number Placeholder 3"/>
          <p:cNvSpPr>
            <a:spLocks noGrp="1"/>
          </p:cNvSpPr>
          <p:nvPr>
            <p:ph type="sldNum" sz="quarter" idx="5"/>
          </p:nvPr>
        </p:nvSpPr>
        <p:spPr/>
        <p:txBody>
          <a:bodyPr/>
          <a:lstStyle/>
          <a:p>
            <a:fld id="{78DF93BB-69A4-6C4F-AE83-BBBE9A77652F}" type="slidenum">
              <a:rPr lang="en-US" smtClean="0"/>
              <a:t>21</a:t>
            </a:fld>
            <a:endParaRPr lang="en-US"/>
          </a:p>
        </p:txBody>
      </p:sp>
    </p:spTree>
    <p:extLst>
      <p:ext uri="{BB962C8B-B14F-4D97-AF65-F5344CB8AC3E}">
        <p14:creationId xmlns:p14="http://schemas.microsoft.com/office/powerpoint/2010/main" val="53715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black wasp (</a:t>
            </a:r>
            <a:r>
              <a:rPr lang="en-US" i="1" dirty="0"/>
              <a:t>Sphex pensylvanicus</a:t>
            </a:r>
            <a:r>
              <a:rPr lang="en-US" dirty="0"/>
              <a:t>).  Although this adult insect may feed on some pollen, it really is a hunter.  The female will hunt for soft-bodied insects and paralyze them.  She carries them back to her underground nest for her young to feed on.  This insect is also an incidental pollinator, spreading pollen as it moves around the plant.  This insect has an important role in the garden ecosystem by keeping down the number of insect pests.  These wasps are not interested in you as you offer nothing for them.  They generally don’t sting unless they are threatened or their nest is threatened. Only females can sting.</a:t>
            </a:r>
          </a:p>
        </p:txBody>
      </p:sp>
      <p:sp>
        <p:nvSpPr>
          <p:cNvPr id="4" name="Slide Number Placeholder 3"/>
          <p:cNvSpPr>
            <a:spLocks noGrp="1"/>
          </p:cNvSpPr>
          <p:nvPr>
            <p:ph type="sldNum" sz="quarter" idx="5"/>
          </p:nvPr>
        </p:nvSpPr>
        <p:spPr/>
        <p:txBody>
          <a:bodyPr/>
          <a:lstStyle/>
          <a:p>
            <a:fld id="{78DF93BB-69A4-6C4F-AE83-BBBE9A77652F}" type="slidenum">
              <a:rPr lang="en-US" smtClean="0"/>
              <a:t>3</a:t>
            </a:fld>
            <a:endParaRPr lang="en-US"/>
          </a:p>
        </p:txBody>
      </p:sp>
    </p:spTree>
    <p:extLst>
      <p:ext uri="{BB962C8B-B14F-4D97-AF65-F5344CB8AC3E}">
        <p14:creationId xmlns:p14="http://schemas.microsoft.com/office/powerpoint/2010/main" val="141476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American Bumble Bee (</a:t>
            </a:r>
            <a:r>
              <a:rPr lang="en-US" i="1" dirty="0" err="1"/>
              <a:t>Bombas</a:t>
            </a:r>
            <a:r>
              <a:rPr lang="en-US" i="1" dirty="0"/>
              <a:t> pensylvanicus</a:t>
            </a:r>
            <a:r>
              <a:rPr lang="en-US" dirty="0"/>
              <a:t>) is an amazing pollinator.  It consumes nectar for energy and pollen for protein.  Only the females can sting and as with the Great Black Wasp they generally only sting when threatened.  This insect is very valuable in the pollination of flowers and food crops.</a:t>
            </a:r>
          </a:p>
        </p:txBody>
      </p:sp>
      <p:sp>
        <p:nvSpPr>
          <p:cNvPr id="4" name="Slide Number Placeholder 3"/>
          <p:cNvSpPr>
            <a:spLocks noGrp="1"/>
          </p:cNvSpPr>
          <p:nvPr>
            <p:ph type="sldNum" sz="quarter" idx="5"/>
          </p:nvPr>
        </p:nvSpPr>
        <p:spPr/>
        <p:txBody>
          <a:bodyPr/>
          <a:lstStyle/>
          <a:p>
            <a:fld id="{78DF93BB-69A4-6C4F-AE83-BBBE9A77652F}" type="slidenum">
              <a:rPr lang="en-US" smtClean="0"/>
              <a:t>4</a:t>
            </a:fld>
            <a:endParaRPr lang="en-US"/>
          </a:p>
        </p:txBody>
      </p:sp>
    </p:spTree>
    <p:extLst>
      <p:ext uri="{BB962C8B-B14F-4D97-AF65-F5344CB8AC3E}">
        <p14:creationId xmlns:p14="http://schemas.microsoft.com/office/powerpoint/2010/main" val="228491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firefly Photinus spp. found across the Southeast US</a:t>
            </a:r>
          </a:p>
        </p:txBody>
      </p:sp>
      <p:sp>
        <p:nvSpPr>
          <p:cNvPr id="4" name="Slide Number Placeholder 3"/>
          <p:cNvSpPr>
            <a:spLocks noGrp="1"/>
          </p:cNvSpPr>
          <p:nvPr>
            <p:ph type="sldNum" sz="quarter" idx="5"/>
          </p:nvPr>
        </p:nvSpPr>
        <p:spPr/>
        <p:txBody>
          <a:bodyPr/>
          <a:lstStyle/>
          <a:p>
            <a:fld id="{78DF93BB-69A4-6C4F-AE83-BBBE9A77652F}" type="slidenum">
              <a:rPr lang="en-US" smtClean="0"/>
              <a:t>5</a:t>
            </a:fld>
            <a:endParaRPr lang="en-US"/>
          </a:p>
        </p:txBody>
      </p:sp>
    </p:spTree>
    <p:extLst>
      <p:ext uri="{BB962C8B-B14F-4D97-AF65-F5344CB8AC3E}">
        <p14:creationId xmlns:p14="http://schemas.microsoft.com/office/powerpoint/2010/main" val="329835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class if they know them as “fireflies” or “lightning bugs”.  There is an official poll sheet location on the </a:t>
            </a:r>
            <a:r>
              <a:rPr lang="en-US" dirty="0" err="1"/>
              <a:t>firefliesON.com</a:t>
            </a:r>
            <a:r>
              <a:rPr lang="en-US" dirty="0"/>
              <a:t>/educators website you can use for this activity.</a:t>
            </a:r>
          </a:p>
        </p:txBody>
      </p:sp>
      <p:sp>
        <p:nvSpPr>
          <p:cNvPr id="4" name="Slide Number Placeholder 3"/>
          <p:cNvSpPr>
            <a:spLocks noGrp="1"/>
          </p:cNvSpPr>
          <p:nvPr>
            <p:ph type="sldNum" sz="quarter" idx="5"/>
          </p:nvPr>
        </p:nvSpPr>
        <p:spPr/>
        <p:txBody>
          <a:bodyPr/>
          <a:lstStyle/>
          <a:p>
            <a:fld id="{78DF93BB-69A4-6C4F-AE83-BBBE9A77652F}" type="slidenum">
              <a:rPr lang="en-US" smtClean="0"/>
              <a:t>6</a:t>
            </a:fld>
            <a:endParaRPr lang="en-US"/>
          </a:p>
        </p:txBody>
      </p:sp>
    </p:spTree>
    <p:extLst>
      <p:ext uri="{BB962C8B-B14F-4D97-AF65-F5344CB8AC3E}">
        <p14:creationId xmlns:p14="http://schemas.microsoft.com/office/powerpoint/2010/main" val="177355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species worldwide; 135+ species in US; on every continent but Antarctica.  Notice how many are found in Georgia – approximately 50 species.</a:t>
            </a:r>
          </a:p>
        </p:txBody>
      </p:sp>
      <p:sp>
        <p:nvSpPr>
          <p:cNvPr id="4" name="Slide Number Placeholder 3"/>
          <p:cNvSpPr>
            <a:spLocks noGrp="1"/>
          </p:cNvSpPr>
          <p:nvPr>
            <p:ph type="sldNum" sz="quarter" idx="5"/>
          </p:nvPr>
        </p:nvSpPr>
        <p:spPr/>
        <p:txBody>
          <a:bodyPr/>
          <a:lstStyle/>
          <a:p>
            <a:fld id="{78DF93BB-69A4-6C4F-AE83-BBBE9A77652F}" type="slidenum">
              <a:rPr lang="en-US" smtClean="0"/>
              <a:t>7</a:t>
            </a:fld>
            <a:endParaRPr lang="en-US"/>
          </a:p>
        </p:txBody>
      </p:sp>
    </p:spTree>
    <p:extLst>
      <p:ext uri="{BB962C8B-B14F-4D97-AF65-F5344CB8AC3E}">
        <p14:creationId xmlns:p14="http://schemas.microsoft.com/office/powerpoint/2010/main" val="151522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science we break down organisms into taxonomic categories.   Insecta, or insects, have six jointed legs, three body parts, and an exoskeleton.  We can further break down insects into orders.  Hymenoptera is the order that contains bees and wasps.  Diptera (meaning two wings) contain flies.  Coleoptera, the largest of the orders, contain beetles.  Which order would you place fireflies?  They are beetles and in the order Coleoptera.</a:t>
            </a:r>
          </a:p>
        </p:txBody>
      </p:sp>
      <p:sp>
        <p:nvSpPr>
          <p:cNvPr id="4" name="Slide Number Placeholder 3"/>
          <p:cNvSpPr>
            <a:spLocks noGrp="1"/>
          </p:cNvSpPr>
          <p:nvPr>
            <p:ph type="sldNum" sz="quarter" idx="5"/>
          </p:nvPr>
        </p:nvSpPr>
        <p:spPr/>
        <p:txBody>
          <a:bodyPr/>
          <a:lstStyle/>
          <a:p>
            <a:fld id="{78DF93BB-69A4-6C4F-AE83-BBBE9A77652F}" type="slidenum">
              <a:rPr lang="en-US" smtClean="0"/>
              <a:t>8</a:t>
            </a:fld>
            <a:endParaRPr lang="en-US"/>
          </a:p>
        </p:txBody>
      </p:sp>
    </p:spTree>
    <p:extLst>
      <p:ext uri="{BB962C8B-B14F-4D97-AF65-F5344CB8AC3E}">
        <p14:creationId xmlns:p14="http://schemas.microsoft.com/office/powerpoint/2010/main" val="391811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species of fireflies in Georgia  is the Big Dipper Firefly, scientifically known as Photinus pyralis.  In the taxonomic chart notice the family name contains ”lamp.”</a:t>
            </a:r>
          </a:p>
        </p:txBody>
      </p:sp>
      <p:sp>
        <p:nvSpPr>
          <p:cNvPr id="4" name="Slide Number Placeholder 3"/>
          <p:cNvSpPr>
            <a:spLocks noGrp="1"/>
          </p:cNvSpPr>
          <p:nvPr>
            <p:ph type="sldNum" sz="quarter" idx="5"/>
          </p:nvPr>
        </p:nvSpPr>
        <p:spPr/>
        <p:txBody>
          <a:bodyPr/>
          <a:lstStyle/>
          <a:p>
            <a:fld id="{78DF93BB-69A4-6C4F-AE83-BBBE9A77652F}" type="slidenum">
              <a:rPr lang="en-US" smtClean="0"/>
              <a:t>9</a:t>
            </a:fld>
            <a:endParaRPr lang="en-US"/>
          </a:p>
        </p:txBody>
      </p:sp>
    </p:spTree>
    <p:extLst>
      <p:ext uri="{BB962C8B-B14F-4D97-AF65-F5344CB8AC3E}">
        <p14:creationId xmlns:p14="http://schemas.microsoft.com/office/powerpoint/2010/main" val="366936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D6F7-4429-1D4A-B0E1-29A92BBD8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2C2656-AD98-304D-86B6-A940352B1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8B811A-6680-AD45-809F-A9C9F86F2808}"/>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5" name="Footer Placeholder 4">
            <a:extLst>
              <a:ext uri="{FF2B5EF4-FFF2-40B4-BE49-F238E27FC236}">
                <a16:creationId xmlns:a16="http://schemas.microsoft.com/office/drawing/2014/main" id="{A1E9377C-98D9-9B47-B7BD-15A65C8CC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1AD26-1D6D-2A46-AD2C-ABD215CE12DB}"/>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311071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D3CD-7838-1348-ADC7-3FA9422787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EA4CAD-9278-5746-B2ED-AC7429E781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94D28-AC9F-F84A-91FF-F2DAFAD176E6}"/>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5" name="Footer Placeholder 4">
            <a:extLst>
              <a:ext uri="{FF2B5EF4-FFF2-40B4-BE49-F238E27FC236}">
                <a16:creationId xmlns:a16="http://schemas.microsoft.com/office/drawing/2014/main" id="{921CCC36-08DC-D84D-B07F-2885EBAB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2CEB0-1008-6748-A135-8A610BB8FFF0}"/>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4260880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429B61-D096-A14F-90D1-ACD792C841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5E81E4-DB4E-D04A-8885-AE6127D92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F74DF-91C3-8D49-96AA-CFA93EFAFD26}"/>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5" name="Footer Placeholder 4">
            <a:extLst>
              <a:ext uri="{FF2B5EF4-FFF2-40B4-BE49-F238E27FC236}">
                <a16:creationId xmlns:a16="http://schemas.microsoft.com/office/drawing/2014/main" id="{A2551CDD-7C43-A647-B30E-8575A15D9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93E9F-06BA-1544-860C-6F2A0FD4C782}"/>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157945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2904-2CF0-5E44-9D31-ACAB039F97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12CFE-58DC-4642-9D2D-7655BBDEA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5C526-C614-F143-BD91-BBFABE218D4B}"/>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5" name="Footer Placeholder 4">
            <a:extLst>
              <a:ext uri="{FF2B5EF4-FFF2-40B4-BE49-F238E27FC236}">
                <a16:creationId xmlns:a16="http://schemas.microsoft.com/office/drawing/2014/main" id="{C417CE08-1F8E-094A-A340-276A5C757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EF5E-B479-6249-9EA8-462E475557B5}"/>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168150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5ECA-DD87-0D41-9417-C0E80DC84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7E0367-FE75-E149-B823-1EBB86C47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29EFCB-A9A7-E541-AC94-4DD0E8C2B7F9}"/>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5" name="Footer Placeholder 4">
            <a:extLst>
              <a:ext uri="{FF2B5EF4-FFF2-40B4-BE49-F238E27FC236}">
                <a16:creationId xmlns:a16="http://schemas.microsoft.com/office/drawing/2014/main" id="{82B40DDA-27D5-5F48-BB38-4EE3C553F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07A22-F4A6-094B-B8F2-1EF5ACCC3B1A}"/>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248675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8D81-581D-724B-AB93-39CAF7AB3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1BEDD-489D-3545-BF03-7F7D8C00A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B3E91-A7D1-B941-8FB1-961FA7D6A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41655-12D5-CD42-82A1-69C1128833BA}"/>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6" name="Footer Placeholder 5">
            <a:extLst>
              <a:ext uri="{FF2B5EF4-FFF2-40B4-BE49-F238E27FC236}">
                <a16:creationId xmlns:a16="http://schemas.microsoft.com/office/drawing/2014/main" id="{EFB1A0E2-BEF8-4E42-A548-71FB08CC6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5E07C-31C7-9D49-B5D0-F15ACF2FD8B0}"/>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28151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A5B4-1919-884D-8530-17BCBFF662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AAD0C1-3D14-7040-BA95-DBE126012B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E152A-D074-EB41-9899-830FC5C83D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3DA650-5A98-3F4E-A817-DC90574A9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9F16F4-FEAE-9B40-A104-23C86DBEAD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11D25A-4D9A-454E-9B73-DA86F2C92C5E}"/>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8" name="Footer Placeholder 7">
            <a:extLst>
              <a:ext uri="{FF2B5EF4-FFF2-40B4-BE49-F238E27FC236}">
                <a16:creationId xmlns:a16="http://schemas.microsoft.com/office/drawing/2014/main" id="{8E30F90B-F99C-2B46-A9F1-9619458D8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B1A8C0-9898-D04E-A559-7BC3848681FE}"/>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209319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A9DF-AEC5-D144-8F60-69F0CB0D4F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F78C72-E6D4-8546-9AC7-878659A028F0}"/>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4" name="Footer Placeholder 3">
            <a:extLst>
              <a:ext uri="{FF2B5EF4-FFF2-40B4-BE49-F238E27FC236}">
                <a16:creationId xmlns:a16="http://schemas.microsoft.com/office/drawing/2014/main" id="{B08E9E3D-9747-234A-BC9F-B6558EF52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377474-FB46-504F-80DF-582125A95E0B}"/>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139305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E3146-3104-4847-AC6A-D2E0103C664C}"/>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3" name="Footer Placeholder 2">
            <a:extLst>
              <a:ext uri="{FF2B5EF4-FFF2-40B4-BE49-F238E27FC236}">
                <a16:creationId xmlns:a16="http://schemas.microsoft.com/office/drawing/2014/main" id="{7F0C30AA-6719-A04D-AB88-6999E549AE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594F6C-7294-D143-8AD9-19922B55F0AA}"/>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60085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69BB-1637-3141-B3A8-F33123A5F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E19B35-B2D6-F146-AF94-B2211001EE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D5A5A9-16A4-5C47-93EE-731CE5F5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F3F7F-282E-7E48-BE8F-3BC884901BBA}"/>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6" name="Footer Placeholder 5">
            <a:extLst>
              <a:ext uri="{FF2B5EF4-FFF2-40B4-BE49-F238E27FC236}">
                <a16:creationId xmlns:a16="http://schemas.microsoft.com/office/drawing/2014/main" id="{96BAD640-974F-3A45-BF7B-4431BFD91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5FE0F-B272-1A48-A2C8-3A5321A2F22C}"/>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94622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B561-F067-6B49-B110-241C30695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5B4E21-4B1D-4249-9660-7C49B93CA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5FFA78-338E-F945-9980-CCEB1F604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7A8D7D-F018-8F43-8E7A-0A5AE3A66F99}"/>
              </a:ext>
            </a:extLst>
          </p:cNvPr>
          <p:cNvSpPr>
            <a:spLocks noGrp="1"/>
          </p:cNvSpPr>
          <p:nvPr>
            <p:ph type="dt" sz="half" idx="10"/>
          </p:nvPr>
        </p:nvSpPr>
        <p:spPr/>
        <p:txBody>
          <a:bodyPr/>
          <a:lstStyle/>
          <a:p>
            <a:fld id="{2B0F237C-F209-EA43-9AB0-C805F8322F79}" type="datetimeFigureOut">
              <a:rPr lang="en-US" smtClean="0"/>
              <a:t>12/12/24</a:t>
            </a:fld>
            <a:endParaRPr lang="en-US"/>
          </a:p>
        </p:txBody>
      </p:sp>
      <p:sp>
        <p:nvSpPr>
          <p:cNvPr id="6" name="Footer Placeholder 5">
            <a:extLst>
              <a:ext uri="{FF2B5EF4-FFF2-40B4-BE49-F238E27FC236}">
                <a16:creationId xmlns:a16="http://schemas.microsoft.com/office/drawing/2014/main" id="{83DA113A-29B8-EB4C-A382-390F5448A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03389-BE6E-E740-B83A-11CF00CE5DC6}"/>
              </a:ext>
            </a:extLst>
          </p:cNvPr>
          <p:cNvSpPr>
            <a:spLocks noGrp="1"/>
          </p:cNvSpPr>
          <p:nvPr>
            <p:ph type="sldNum" sz="quarter" idx="12"/>
          </p:nvPr>
        </p:nvSpPr>
        <p:spPr/>
        <p:txBody>
          <a:bodyPr/>
          <a:lstStyle/>
          <a:p>
            <a:fld id="{7904A60C-9829-D64C-94EE-3C8D6F87D329}" type="slidenum">
              <a:rPr lang="en-US" smtClean="0"/>
              <a:t>‹#›</a:t>
            </a:fld>
            <a:endParaRPr lang="en-US"/>
          </a:p>
        </p:txBody>
      </p:sp>
    </p:spTree>
    <p:extLst>
      <p:ext uri="{BB962C8B-B14F-4D97-AF65-F5344CB8AC3E}">
        <p14:creationId xmlns:p14="http://schemas.microsoft.com/office/powerpoint/2010/main" val="386170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E3DDD-4BFC-5943-8BDD-682C2EE5EB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C16F25-F7F2-B34B-9182-BB642D5AC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6378A-B269-4640-B3B7-0ADFB3B1C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F237C-F209-EA43-9AB0-C805F8322F79}" type="datetimeFigureOut">
              <a:rPr lang="en-US" smtClean="0"/>
              <a:t>12/12/24</a:t>
            </a:fld>
            <a:endParaRPr lang="en-US"/>
          </a:p>
        </p:txBody>
      </p:sp>
      <p:sp>
        <p:nvSpPr>
          <p:cNvPr id="5" name="Footer Placeholder 4">
            <a:extLst>
              <a:ext uri="{FF2B5EF4-FFF2-40B4-BE49-F238E27FC236}">
                <a16:creationId xmlns:a16="http://schemas.microsoft.com/office/drawing/2014/main" id="{3C32D8E5-BEFD-344C-A776-6D48C20AA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4F5B49-D1FD-164D-A297-147E8560B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4A60C-9829-D64C-94EE-3C8D6F87D329}" type="slidenum">
              <a:rPr lang="en-US" smtClean="0"/>
              <a:t>‹#›</a:t>
            </a:fld>
            <a:endParaRPr lang="en-US"/>
          </a:p>
        </p:txBody>
      </p:sp>
    </p:spTree>
    <p:extLst>
      <p:ext uri="{BB962C8B-B14F-4D97-AF65-F5344CB8AC3E}">
        <p14:creationId xmlns:p14="http://schemas.microsoft.com/office/powerpoint/2010/main" val="105277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CXiYFcr0APk?feature=oembed"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vis91exfTxA?feature=oembed"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489FA1-CD5C-6A4F-88FE-C0450641B52F}"/>
              </a:ext>
            </a:extLst>
          </p:cNvPr>
          <p:cNvPicPr>
            <a:picLocks noChangeAspect="1"/>
          </p:cNvPicPr>
          <p:nvPr/>
        </p:nvPicPr>
        <p:blipFill>
          <a:blip r:embed="rId3"/>
          <a:srcRect/>
          <a:stretch/>
        </p:blipFill>
        <p:spPr>
          <a:xfrm>
            <a:off x="6698997" y="854323"/>
            <a:ext cx="5049596" cy="5049596"/>
          </a:xfrm>
          <a:prstGeom prst="rect">
            <a:avLst/>
          </a:prstGeom>
        </p:spPr>
      </p:pic>
      <p:sp>
        <p:nvSpPr>
          <p:cNvPr id="6" name="TextBox 5">
            <a:extLst>
              <a:ext uri="{FF2B5EF4-FFF2-40B4-BE49-F238E27FC236}">
                <a16:creationId xmlns:a16="http://schemas.microsoft.com/office/drawing/2014/main" id="{0320FAC4-72D3-2D47-B642-47D2AA9752CC}"/>
              </a:ext>
            </a:extLst>
          </p:cNvPr>
          <p:cNvSpPr txBox="1"/>
          <p:nvPr/>
        </p:nvSpPr>
        <p:spPr>
          <a:xfrm>
            <a:off x="268724" y="3633739"/>
            <a:ext cx="5621785" cy="1200329"/>
          </a:xfrm>
          <a:prstGeom prst="rect">
            <a:avLst/>
          </a:prstGeom>
          <a:noFill/>
        </p:spPr>
        <p:txBody>
          <a:bodyPr wrap="square" rtlCol="0">
            <a:spAutoFit/>
          </a:bodyPr>
          <a:lstStyle/>
          <a:p>
            <a:endParaRPr lang="en-US" sz="2400" dirty="0"/>
          </a:p>
          <a:p>
            <a:r>
              <a:rPr lang="en-US" sz="2400" dirty="0"/>
              <a:t>Created by Becky Griffin</a:t>
            </a:r>
          </a:p>
          <a:p>
            <a:r>
              <a:rPr lang="en-US" sz="2400" dirty="0" err="1"/>
              <a:t>beckygri@uga.edu</a:t>
            </a:r>
            <a:endParaRPr lang="en-US" sz="2400" dirty="0"/>
          </a:p>
        </p:txBody>
      </p:sp>
      <p:pic>
        <p:nvPicPr>
          <p:cNvPr id="10" name="Picture 9" descr="Logo, company name&#10;&#10;Description automatically generated">
            <a:extLst>
              <a:ext uri="{FF2B5EF4-FFF2-40B4-BE49-F238E27FC236}">
                <a16:creationId xmlns:a16="http://schemas.microsoft.com/office/drawing/2014/main" id="{281FF12A-CBA5-5549-9282-47C293ADF591}"/>
              </a:ext>
            </a:extLst>
          </p:cNvPr>
          <p:cNvPicPr>
            <a:picLocks noChangeAspect="1"/>
          </p:cNvPicPr>
          <p:nvPr/>
        </p:nvPicPr>
        <p:blipFill>
          <a:blip r:embed="rId4"/>
          <a:stretch>
            <a:fillRect/>
          </a:stretch>
        </p:blipFill>
        <p:spPr>
          <a:xfrm>
            <a:off x="443407" y="5160530"/>
            <a:ext cx="1337285" cy="1367269"/>
          </a:xfrm>
          <a:prstGeom prst="rect">
            <a:avLst/>
          </a:prstGeom>
        </p:spPr>
      </p:pic>
      <p:sp>
        <p:nvSpPr>
          <p:cNvPr id="2" name="TextBox 1">
            <a:extLst>
              <a:ext uri="{FF2B5EF4-FFF2-40B4-BE49-F238E27FC236}">
                <a16:creationId xmlns:a16="http://schemas.microsoft.com/office/drawing/2014/main" id="{3CE7E565-FA2D-1035-806F-E63852B3A245}"/>
              </a:ext>
            </a:extLst>
          </p:cNvPr>
          <p:cNvSpPr txBox="1"/>
          <p:nvPr/>
        </p:nvSpPr>
        <p:spPr>
          <a:xfrm>
            <a:off x="177800" y="639910"/>
            <a:ext cx="6667500" cy="2739211"/>
          </a:xfrm>
          <a:prstGeom prst="rect">
            <a:avLst/>
          </a:prstGeom>
          <a:noFill/>
        </p:spPr>
        <p:txBody>
          <a:bodyPr wrap="square" rtlCol="0">
            <a:spAutoFit/>
          </a:bodyPr>
          <a:lstStyle/>
          <a:p>
            <a:r>
              <a:rPr lang="en-US" sz="3200" b="1" dirty="0"/>
              <a:t>Introduction to Fireflies PowerPoint</a:t>
            </a:r>
          </a:p>
          <a:p>
            <a:endParaRPr lang="en-US" sz="2800" b="1" dirty="0"/>
          </a:p>
          <a:p>
            <a:r>
              <a:rPr lang="en-US" sz="2800" b="1" dirty="0"/>
              <a:t>Part 1 of 2 Firefly Educator Series</a:t>
            </a:r>
          </a:p>
          <a:p>
            <a:endParaRPr lang="en-US" sz="2800" b="1" dirty="0"/>
          </a:p>
          <a:p>
            <a:r>
              <a:rPr lang="en-US" sz="2800" b="1" dirty="0"/>
              <a:t>Lights OFF, Fireflies ON project</a:t>
            </a:r>
          </a:p>
          <a:p>
            <a:endParaRPr lang="en-US" sz="2800" b="1" dirty="0"/>
          </a:p>
        </p:txBody>
      </p:sp>
      <p:pic>
        <p:nvPicPr>
          <p:cNvPr id="4" name="Picture 3" descr="A logo for a company&#10;&#10;Description automatically generated">
            <a:extLst>
              <a:ext uri="{FF2B5EF4-FFF2-40B4-BE49-F238E27FC236}">
                <a16:creationId xmlns:a16="http://schemas.microsoft.com/office/drawing/2014/main" id="{FAD26FF8-B772-1724-77C7-7FB6B06672F3}"/>
              </a:ext>
            </a:extLst>
          </p:cNvPr>
          <p:cNvPicPr>
            <a:picLocks noChangeAspect="1"/>
          </p:cNvPicPr>
          <p:nvPr/>
        </p:nvPicPr>
        <p:blipFill>
          <a:blip r:embed="rId5"/>
          <a:stretch>
            <a:fillRect/>
          </a:stretch>
        </p:blipFill>
        <p:spPr>
          <a:xfrm>
            <a:off x="2388816" y="5160529"/>
            <a:ext cx="1381602" cy="1367270"/>
          </a:xfrm>
          <a:prstGeom prst="rect">
            <a:avLst/>
          </a:prstGeom>
        </p:spPr>
      </p:pic>
      <p:pic>
        <p:nvPicPr>
          <p:cNvPr id="9" name="Picture 8" descr="A logo of a school&#10;&#10;Description automatically generated">
            <a:extLst>
              <a:ext uri="{FF2B5EF4-FFF2-40B4-BE49-F238E27FC236}">
                <a16:creationId xmlns:a16="http://schemas.microsoft.com/office/drawing/2014/main" id="{F07728EC-F1BF-3E17-9FDC-27BE18544184}"/>
              </a:ext>
            </a:extLst>
          </p:cNvPr>
          <p:cNvPicPr>
            <a:picLocks noChangeAspect="1"/>
          </p:cNvPicPr>
          <p:nvPr/>
        </p:nvPicPr>
        <p:blipFill>
          <a:blip r:embed="rId6"/>
          <a:stretch>
            <a:fillRect/>
          </a:stretch>
        </p:blipFill>
        <p:spPr>
          <a:xfrm>
            <a:off x="4230583" y="5025235"/>
            <a:ext cx="1519238" cy="1637857"/>
          </a:xfrm>
          <a:prstGeom prst="rect">
            <a:avLst/>
          </a:prstGeom>
        </p:spPr>
      </p:pic>
      <p:cxnSp>
        <p:nvCxnSpPr>
          <p:cNvPr id="12" name="Straight Connector 11">
            <a:extLst>
              <a:ext uri="{FF2B5EF4-FFF2-40B4-BE49-F238E27FC236}">
                <a16:creationId xmlns:a16="http://schemas.microsoft.com/office/drawing/2014/main" id="{15E7EF43-0F45-A76C-F1DA-913003E1E5F8}"/>
              </a:ext>
            </a:extLst>
          </p:cNvPr>
          <p:cNvCxnSpPr/>
          <p:nvPr/>
        </p:nvCxnSpPr>
        <p:spPr>
          <a:xfrm>
            <a:off x="2146300" y="5160529"/>
            <a:ext cx="0" cy="1176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A86B3E-0459-898F-3484-B13229D5FB38}"/>
              </a:ext>
            </a:extLst>
          </p:cNvPr>
          <p:cNvCxnSpPr/>
          <p:nvPr/>
        </p:nvCxnSpPr>
        <p:spPr>
          <a:xfrm>
            <a:off x="4000500" y="5160529"/>
            <a:ext cx="0" cy="1176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400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3">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F5DBF81-BD13-924D-B94B-0B35A5EED495}"/>
              </a:ext>
            </a:extLst>
          </p:cNvPr>
          <p:cNvPicPr>
            <a:picLocks noChangeAspect="1"/>
          </p:cNvPicPr>
          <p:nvPr/>
        </p:nvPicPr>
        <p:blipFill>
          <a:blip r:embed="rId3"/>
          <a:stretch/>
        </p:blipFill>
        <p:spPr>
          <a:xfrm>
            <a:off x="816547" y="851310"/>
            <a:ext cx="3468414" cy="5215661"/>
          </a:xfrm>
          <a:prstGeom prst="rect">
            <a:avLst/>
          </a:prstGeom>
        </p:spPr>
      </p:pic>
      <p:pic>
        <p:nvPicPr>
          <p:cNvPr id="13" name="Picture 12" descr="A close up of a green plant&#10;&#10;Description automatically generated">
            <a:extLst>
              <a:ext uri="{FF2B5EF4-FFF2-40B4-BE49-F238E27FC236}">
                <a16:creationId xmlns:a16="http://schemas.microsoft.com/office/drawing/2014/main" id="{400DC705-5447-5E4B-9265-74A3B6B95FE8}"/>
              </a:ext>
            </a:extLst>
          </p:cNvPr>
          <p:cNvPicPr>
            <a:picLocks noChangeAspect="1"/>
          </p:cNvPicPr>
          <p:nvPr/>
        </p:nvPicPr>
        <p:blipFill rotWithShape="1">
          <a:blip r:embed="rId4"/>
          <a:srcRect t="25169" r="-1" b="3080"/>
          <a:stretch/>
        </p:blipFill>
        <p:spPr>
          <a:xfrm>
            <a:off x="4930134" y="1551935"/>
            <a:ext cx="5434439" cy="2924398"/>
          </a:xfrm>
          <a:prstGeom prst="rect">
            <a:avLst/>
          </a:prstGeom>
        </p:spPr>
      </p:pic>
    </p:spTree>
    <p:extLst>
      <p:ext uri="{BB962C8B-B14F-4D97-AF65-F5344CB8AC3E}">
        <p14:creationId xmlns:p14="http://schemas.microsoft.com/office/powerpoint/2010/main" val="219217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D6ECBC9-0DB1-5348-8B63-030F0C9FF48F}"/>
              </a:ext>
            </a:extLst>
          </p:cNvPr>
          <p:cNvPicPr>
            <a:picLocks noChangeAspect="1"/>
          </p:cNvPicPr>
          <p:nvPr/>
        </p:nvPicPr>
        <p:blipFill>
          <a:blip r:embed="rId3"/>
          <a:stretch>
            <a:fillRect/>
          </a:stretch>
        </p:blipFill>
        <p:spPr>
          <a:xfrm>
            <a:off x="5004003" y="127808"/>
            <a:ext cx="6175274" cy="6602383"/>
          </a:xfrm>
          <a:prstGeom prst="rect">
            <a:avLst/>
          </a:prstGeom>
          <a:ln>
            <a:solidFill>
              <a:schemeClr val="tx1"/>
            </a:solidFill>
          </a:ln>
        </p:spPr>
      </p:pic>
      <p:sp>
        <p:nvSpPr>
          <p:cNvPr id="2" name="TextBox 1">
            <a:extLst>
              <a:ext uri="{FF2B5EF4-FFF2-40B4-BE49-F238E27FC236}">
                <a16:creationId xmlns:a16="http://schemas.microsoft.com/office/drawing/2014/main" id="{E69BD314-EE6E-6647-9F5D-1E10492767D5}"/>
              </a:ext>
            </a:extLst>
          </p:cNvPr>
          <p:cNvSpPr txBox="1"/>
          <p:nvPr/>
        </p:nvSpPr>
        <p:spPr>
          <a:xfrm>
            <a:off x="1012723" y="654804"/>
            <a:ext cx="2920181" cy="2308324"/>
          </a:xfrm>
          <a:prstGeom prst="rect">
            <a:avLst/>
          </a:prstGeom>
          <a:noFill/>
        </p:spPr>
        <p:txBody>
          <a:bodyPr wrap="square" rtlCol="0">
            <a:spAutoFit/>
          </a:bodyPr>
          <a:lstStyle/>
          <a:p>
            <a:r>
              <a:rPr lang="en-US" sz="2400" b="1" dirty="0"/>
              <a:t>Big Dipper Firefly</a:t>
            </a:r>
          </a:p>
          <a:p>
            <a:r>
              <a:rPr lang="en-US" sz="2400" i="1" dirty="0"/>
              <a:t>Photinus Pyralis</a:t>
            </a:r>
          </a:p>
          <a:p>
            <a:endParaRPr lang="en-US" sz="2400" b="1" dirty="0"/>
          </a:p>
          <a:p>
            <a:r>
              <a:rPr lang="en-US" sz="2400" b="1" dirty="0"/>
              <a:t>Order</a:t>
            </a:r>
            <a:r>
              <a:rPr lang="en-US" sz="2400" dirty="0"/>
              <a:t>:  Coleoptera</a:t>
            </a:r>
          </a:p>
          <a:p>
            <a:endParaRPr lang="en-US" sz="2400" dirty="0"/>
          </a:p>
          <a:p>
            <a:r>
              <a:rPr lang="en-US" sz="2400" b="1" dirty="0"/>
              <a:t>Family</a:t>
            </a:r>
            <a:r>
              <a:rPr lang="en-US" sz="2400" dirty="0"/>
              <a:t>: Lampyridae</a:t>
            </a:r>
          </a:p>
        </p:txBody>
      </p:sp>
      <p:pic>
        <p:nvPicPr>
          <p:cNvPr id="4" name="Picture 3" descr="A insect on the plant&#10;&#10;Description automatically generated">
            <a:extLst>
              <a:ext uri="{FF2B5EF4-FFF2-40B4-BE49-F238E27FC236}">
                <a16:creationId xmlns:a16="http://schemas.microsoft.com/office/drawing/2014/main" id="{8EB5260B-AE7E-73C2-5654-9606228CF8A4}"/>
              </a:ext>
            </a:extLst>
          </p:cNvPr>
          <p:cNvPicPr>
            <a:picLocks noChangeAspect="1"/>
          </p:cNvPicPr>
          <p:nvPr/>
        </p:nvPicPr>
        <p:blipFill rotWithShape="1">
          <a:blip r:embed="rId4"/>
          <a:srcRect t="5535" b="4334"/>
          <a:stretch/>
        </p:blipFill>
        <p:spPr>
          <a:xfrm>
            <a:off x="150504" y="3828082"/>
            <a:ext cx="4684782" cy="2375114"/>
          </a:xfrm>
          <a:prstGeom prst="rect">
            <a:avLst/>
          </a:prstGeom>
        </p:spPr>
      </p:pic>
      <p:sp>
        <p:nvSpPr>
          <p:cNvPr id="5" name="TextBox 4">
            <a:extLst>
              <a:ext uri="{FF2B5EF4-FFF2-40B4-BE49-F238E27FC236}">
                <a16:creationId xmlns:a16="http://schemas.microsoft.com/office/drawing/2014/main" id="{3FB2F732-A114-8101-D348-F1258A59F08F}"/>
              </a:ext>
            </a:extLst>
          </p:cNvPr>
          <p:cNvSpPr txBox="1"/>
          <p:nvPr/>
        </p:nvSpPr>
        <p:spPr>
          <a:xfrm>
            <a:off x="150504" y="6203196"/>
            <a:ext cx="3782400" cy="246221"/>
          </a:xfrm>
          <a:prstGeom prst="rect">
            <a:avLst/>
          </a:prstGeom>
          <a:noFill/>
        </p:spPr>
        <p:txBody>
          <a:bodyPr wrap="square" rtlCol="0">
            <a:spAutoFit/>
          </a:bodyPr>
          <a:lstStyle/>
          <a:p>
            <a:r>
              <a:rPr lang="en-US" sz="1000" dirty="0"/>
              <a:t>Photo by Don Hunter</a:t>
            </a:r>
          </a:p>
        </p:txBody>
      </p:sp>
    </p:spTree>
    <p:extLst>
      <p:ext uri="{BB962C8B-B14F-4D97-AF65-F5344CB8AC3E}">
        <p14:creationId xmlns:p14="http://schemas.microsoft.com/office/powerpoint/2010/main" val="1929260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g flying in the air&#10;&#10;Description automatically generated">
            <a:extLst>
              <a:ext uri="{FF2B5EF4-FFF2-40B4-BE49-F238E27FC236}">
                <a16:creationId xmlns:a16="http://schemas.microsoft.com/office/drawing/2014/main" id="{451135C2-13BD-208E-1E8F-5E3E63AD614F}"/>
              </a:ext>
            </a:extLst>
          </p:cNvPr>
          <p:cNvPicPr>
            <a:picLocks noChangeAspect="1"/>
          </p:cNvPicPr>
          <p:nvPr/>
        </p:nvPicPr>
        <p:blipFill>
          <a:blip r:embed="rId2"/>
          <a:stretch>
            <a:fillRect/>
          </a:stretch>
        </p:blipFill>
        <p:spPr>
          <a:xfrm>
            <a:off x="6400800" y="117055"/>
            <a:ext cx="5647038" cy="3176459"/>
          </a:xfrm>
          <a:prstGeom prst="rect">
            <a:avLst/>
          </a:prstGeom>
        </p:spPr>
      </p:pic>
      <p:sp>
        <p:nvSpPr>
          <p:cNvPr id="4" name="TextBox 3">
            <a:extLst>
              <a:ext uri="{FF2B5EF4-FFF2-40B4-BE49-F238E27FC236}">
                <a16:creationId xmlns:a16="http://schemas.microsoft.com/office/drawing/2014/main" id="{B3DE9962-6D78-DFC6-76C9-AA4F16A967CB}"/>
              </a:ext>
            </a:extLst>
          </p:cNvPr>
          <p:cNvSpPr txBox="1"/>
          <p:nvPr/>
        </p:nvSpPr>
        <p:spPr>
          <a:xfrm>
            <a:off x="604658" y="3804415"/>
            <a:ext cx="11281719" cy="1754326"/>
          </a:xfrm>
          <a:prstGeom prst="rect">
            <a:avLst/>
          </a:prstGeom>
          <a:noFill/>
        </p:spPr>
        <p:txBody>
          <a:bodyPr wrap="square" rtlCol="0">
            <a:spAutoFit/>
          </a:bodyPr>
          <a:lstStyle/>
          <a:p>
            <a:pPr algn="l"/>
            <a:r>
              <a:rPr lang="en-US" i="0" u="none" strike="noStrike" dirty="0">
                <a:solidFill>
                  <a:srgbClr val="000000"/>
                </a:solidFill>
                <a:effectLst/>
                <a:latin typeface="Open Sans" panose="020B0606030504020204" pitchFamily="34" charset="0"/>
              </a:rPr>
              <a:t>The common eastern firefly, or Big Dipper, </a:t>
            </a:r>
            <a:r>
              <a:rPr lang="en-US" i="1" u="none" strike="noStrike" dirty="0">
                <a:solidFill>
                  <a:srgbClr val="000000"/>
                </a:solidFill>
                <a:effectLst/>
                <a:latin typeface="Open Sans" panose="020B0606030504020204" pitchFamily="34" charset="0"/>
              </a:rPr>
              <a:t>Photinus pyralis</a:t>
            </a:r>
            <a:r>
              <a:rPr lang="en-US" i="0" u="none" strike="noStrike" dirty="0">
                <a:solidFill>
                  <a:srgbClr val="000000"/>
                </a:solidFill>
                <a:effectLst/>
                <a:latin typeface="Open Sans" panose="020B0606030504020204" pitchFamily="34" charset="0"/>
              </a:rPr>
              <a:t>. Beetles, including fireflies, have hard shells called </a:t>
            </a:r>
            <a:r>
              <a:rPr lang="en-US" b="1" i="0" u="none" strike="noStrike" dirty="0">
                <a:solidFill>
                  <a:srgbClr val="000000"/>
                </a:solidFill>
                <a:effectLst/>
                <a:latin typeface="Open Sans" panose="020B0606030504020204" pitchFamily="34" charset="0"/>
              </a:rPr>
              <a:t>elytra </a:t>
            </a:r>
            <a:r>
              <a:rPr lang="en-US" i="0" u="none" strike="noStrike" dirty="0">
                <a:solidFill>
                  <a:srgbClr val="000000"/>
                </a:solidFill>
                <a:effectLst/>
                <a:latin typeface="Open Sans" panose="020B0606030504020204" pitchFamily="34" charset="0"/>
              </a:rPr>
              <a:t>that protect their wings, which can be seen pulled back while in flight. </a:t>
            </a:r>
          </a:p>
          <a:p>
            <a:pPr algn="l"/>
            <a:endParaRPr lang="en-US" dirty="0">
              <a:solidFill>
                <a:srgbClr val="000000"/>
              </a:solidFill>
              <a:latin typeface="Open Sans" panose="020B0606030504020204" pitchFamily="34" charset="0"/>
            </a:endParaRPr>
          </a:p>
          <a:p>
            <a:pPr algn="l"/>
            <a:r>
              <a:rPr lang="en-US" i="0" u="none" strike="noStrike" dirty="0">
                <a:solidFill>
                  <a:srgbClr val="000000"/>
                </a:solidFill>
                <a:effectLst/>
                <a:latin typeface="Open Sans" panose="020B0606030504020204" pitchFamily="34" charset="0"/>
              </a:rPr>
              <a:t>Their pronotum </a:t>
            </a:r>
            <a:r>
              <a:rPr lang="en-US" b="1" i="0" u="none" strike="noStrike" dirty="0">
                <a:solidFill>
                  <a:srgbClr val="000000"/>
                </a:solidFill>
                <a:effectLst/>
                <a:latin typeface="Open Sans" panose="020B0606030504020204" pitchFamily="34" charset="0"/>
              </a:rPr>
              <a:t>headshield</a:t>
            </a:r>
            <a:r>
              <a:rPr lang="en-US" i="0" u="none" strike="noStrike" dirty="0">
                <a:solidFill>
                  <a:srgbClr val="000000"/>
                </a:solidFill>
                <a:effectLst/>
                <a:latin typeface="Open Sans" panose="020B0606030504020204" pitchFamily="34" charset="0"/>
              </a:rPr>
              <a:t> protects their head.  The headshield of the Big Dipper is pink.</a:t>
            </a:r>
          </a:p>
          <a:p>
            <a:br>
              <a:rPr lang="en-US" dirty="0"/>
            </a:br>
            <a:endParaRPr lang="en-US" dirty="0"/>
          </a:p>
        </p:txBody>
      </p:sp>
      <p:pic>
        <p:nvPicPr>
          <p:cNvPr id="5" name="Picture 4" descr="A insect on the plant&#10;&#10;Description automatically generated">
            <a:extLst>
              <a:ext uri="{FF2B5EF4-FFF2-40B4-BE49-F238E27FC236}">
                <a16:creationId xmlns:a16="http://schemas.microsoft.com/office/drawing/2014/main" id="{BB9E86E1-BC69-A1B2-25D8-6D987E04749F}"/>
              </a:ext>
            </a:extLst>
          </p:cNvPr>
          <p:cNvPicPr>
            <a:picLocks noChangeAspect="1"/>
          </p:cNvPicPr>
          <p:nvPr/>
        </p:nvPicPr>
        <p:blipFill rotWithShape="1">
          <a:blip r:embed="rId3"/>
          <a:srcRect t="5535" b="4334"/>
          <a:stretch/>
        </p:blipFill>
        <p:spPr>
          <a:xfrm>
            <a:off x="30734" y="117055"/>
            <a:ext cx="6214784" cy="3150801"/>
          </a:xfrm>
          <a:prstGeom prst="rect">
            <a:avLst/>
          </a:prstGeom>
        </p:spPr>
      </p:pic>
      <p:sp>
        <p:nvSpPr>
          <p:cNvPr id="6" name="TextBox 5">
            <a:extLst>
              <a:ext uri="{FF2B5EF4-FFF2-40B4-BE49-F238E27FC236}">
                <a16:creationId xmlns:a16="http://schemas.microsoft.com/office/drawing/2014/main" id="{63E6F2A0-6E98-EF6B-BF3B-98E2E9F274EF}"/>
              </a:ext>
            </a:extLst>
          </p:cNvPr>
          <p:cNvSpPr txBox="1"/>
          <p:nvPr/>
        </p:nvSpPr>
        <p:spPr>
          <a:xfrm>
            <a:off x="6400800" y="3267856"/>
            <a:ext cx="5301049" cy="246221"/>
          </a:xfrm>
          <a:prstGeom prst="rect">
            <a:avLst/>
          </a:prstGeom>
          <a:noFill/>
        </p:spPr>
        <p:txBody>
          <a:bodyPr wrap="square" rtlCol="0">
            <a:spAutoFit/>
          </a:bodyPr>
          <a:lstStyle/>
          <a:p>
            <a:r>
              <a:rPr lang="en-US" sz="1000" i="0" u="none" strike="noStrike" dirty="0">
                <a:solidFill>
                  <a:srgbClr val="000000"/>
                </a:solidFill>
                <a:effectLst/>
                <a:latin typeface="Open Sans" panose="020B0606030504020204" pitchFamily="34" charset="0"/>
              </a:rPr>
              <a:t>Photo: Terry Priest / Flickr Creative Commons 2.0.</a:t>
            </a:r>
            <a:endParaRPr lang="en-US" sz="1000" dirty="0"/>
          </a:p>
        </p:txBody>
      </p:sp>
      <p:sp>
        <p:nvSpPr>
          <p:cNvPr id="2" name="TextBox 1">
            <a:extLst>
              <a:ext uri="{FF2B5EF4-FFF2-40B4-BE49-F238E27FC236}">
                <a16:creationId xmlns:a16="http://schemas.microsoft.com/office/drawing/2014/main" id="{BB9AC8CB-47E9-6E92-A336-C6FB16E37469}"/>
              </a:ext>
            </a:extLst>
          </p:cNvPr>
          <p:cNvSpPr txBox="1"/>
          <p:nvPr/>
        </p:nvSpPr>
        <p:spPr>
          <a:xfrm>
            <a:off x="30734" y="3293514"/>
            <a:ext cx="2612454" cy="246221"/>
          </a:xfrm>
          <a:prstGeom prst="rect">
            <a:avLst/>
          </a:prstGeom>
          <a:noFill/>
        </p:spPr>
        <p:txBody>
          <a:bodyPr wrap="square" rtlCol="0">
            <a:spAutoFit/>
          </a:bodyPr>
          <a:lstStyle/>
          <a:p>
            <a:r>
              <a:rPr lang="en-US" sz="1000" dirty="0"/>
              <a:t>Photo by Don Hunter</a:t>
            </a:r>
          </a:p>
        </p:txBody>
      </p:sp>
    </p:spTree>
    <p:extLst>
      <p:ext uri="{BB962C8B-B14F-4D97-AF65-F5344CB8AC3E}">
        <p14:creationId xmlns:p14="http://schemas.microsoft.com/office/powerpoint/2010/main" val="2922711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light produced by fireflies is the most efficient on Earth | SDZWA #shorts">
            <a:hlinkClick r:id="" action="ppaction://media"/>
            <a:extLst>
              <a:ext uri="{FF2B5EF4-FFF2-40B4-BE49-F238E27FC236}">
                <a16:creationId xmlns:a16="http://schemas.microsoft.com/office/drawing/2014/main" id="{97E58EDC-CA8D-583C-49C3-F5245E198663}"/>
              </a:ext>
            </a:extLst>
          </p:cNvPr>
          <p:cNvPicPr>
            <a:picLocks noRot="1" noChangeAspect="1"/>
          </p:cNvPicPr>
          <p:nvPr>
            <a:videoFile r:link="rId1"/>
          </p:nvPr>
        </p:nvPicPr>
        <p:blipFill>
          <a:blip r:embed="rId4"/>
          <a:stretch>
            <a:fillRect/>
          </a:stretch>
        </p:blipFill>
        <p:spPr>
          <a:xfrm>
            <a:off x="4392891" y="253363"/>
            <a:ext cx="3497344" cy="6189989"/>
          </a:xfrm>
          <a:prstGeom prst="rect">
            <a:avLst/>
          </a:prstGeom>
        </p:spPr>
      </p:pic>
    </p:spTree>
    <p:extLst>
      <p:ext uri="{BB962C8B-B14F-4D97-AF65-F5344CB8AC3E}">
        <p14:creationId xmlns:p14="http://schemas.microsoft.com/office/powerpoint/2010/main" val="29510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7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mall insect on a branch&#10;&#10;Description automatically generated">
            <a:extLst>
              <a:ext uri="{FF2B5EF4-FFF2-40B4-BE49-F238E27FC236}">
                <a16:creationId xmlns:a16="http://schemas.microsoft.com/office/drawing/2014/main" id="{ACEB8295-67D7-A049-BA2B-BD44E4FB5513}"/>
              </a:ext>
            </a:extLst>
          </p:cNvPr>
          <p:cNvPicPr>
            <a:picLocks noChangeAspect="1"/>
          </p:cNvPicPr>
          <p:nvPr/>
        </p:nvPicPr>
        <p:blipFill>
          <a:blip r:embed="rId3"/>
          <a:stretch>
            <a:fillRect/>
          </a:stretch>
        </p:blipFill>
        <p:spPr>
          <a:xfrm>
            <a:off x="643467" y="1002623"/>
            <a:ext cx="10905066" cy="4852754"/>
          </a:xfrm>
          <a:prstGeom prst="rect">
            <a:avLst/>
          </a:prstGeom>
        </p:spPr>
      </p:pic>
      <p:sp>
        <p:nvSpPr>
          <p:cNvPr id="2" name="TextBox 1">
            <a:extLst>
              <a:ext uri="{FF2B5EF4-FFF2-40B4-BE49-F238E27FC236}">
                <a16:creationId xmlns:a16="http://schemas.microsoft.com/office/drawing/2014/main" id="{16FA5D7A-9AB6-BF42-B29A-782550B55D98}"/>
              </a:ext>
            </a:extLst>
          </p:cNvPr>
          <p:cNvSpPr txBox="1"/>
          <p:nvPr/>
        </p:nvSpPr>
        <p:spPr>
          <a:xfrm>
            <a:off x="8722901" y="5910741"/>
            <a:ext cx="2471737" cy="369332"/>
          </a:xfrm>
          <a:prstGeom prst="rect">
            <a:avLst/>
          </a:prstGeom>
          <a:noFill/>
        </p:spPr>
        <p:txBody>
          <a:bodyPr wrap="square" rtlCol="0">
            <a:spAutoFit/>
          </a:bodyPr>
          <a:lstStyle/>
          <a:p>
            <a:r>
              <a:rPr lang="en-US" i="1" dirty="0"/>
              <a:t>Photo from </a:t>
            </a:r>
            <a:r>
              <a:rPr lang="en-US" i="1" dirty="0" err="1"/>
              <a:t>firefly.org</a:t>
            </a:r>
            <a:endParaRPr lang="en-US" i="1" dirty="0"/>
          </a:p>
        </p:txBody>
      </p:sp>
      <p:sp>
        <p:nvSpPr>
          <p:cNvPr id="4" name="TextBox 3">
            <a:extLst>
              <a:ext uri="{FF2B5EF4-FFF2-40B4-BE49-F238E27FC236}">
                <a16:creationId xmlns:a16="http://schemas.microsoft.com/office/drawing/2014/main" id="{0C8ADA6E-A5FD-0061-A9AA-CD3CBBF63041}"/>
              </a:ext>
            </a:extLst>
          </p:cNvPr>
          <p:cNvSpPr txBox="1"/>
          <p:nvPr/>
        </p:nvSpPr>
        <p:spPr>
          <a:xfrm>
            <a:off x="7375568" y="1188720"/>
            <a:ext cx="3819070" cy="1692771"/>
          </a:xfrm>
          <a:prstGeom prst="rect">
            <a:avLst/>
          </a:prstGeom>
          <a:noFill/>
        </p:spPr>
        <p:txBody>
          <a:bodyPr wrap="square" rtlCol="0">
            <a:spAutoFit/>
          </a:bodyPr>
          <a:lstStyle/>
          <a:p>
            <a:r>
              <a:rPr lang="en-US" sz="2400" b="1" dirty="0">
                <a:solidFill>
                  <a:schemeClr val="bg1"/>
                </a:solidFill>
              </a:rPr>
              <a:t>Bioluminescence:</a:t>
            </a:r>
          </a:p>
          <a:p>
            <a:pPr marL="342900" indent="-342900">
              <a:buFont typeface="Arial" panose="020B0604020202020204" pitchFamily="34" charset="0"/>
              <a:buChar char="•"/>
            </a:pPr>
            <a:r>
              <a:rPr lang="en-US" sz="2000" dirty="0">
                <a:solidFill>
                  <a:schemeClr val="bg1"/>
                </a:solidFill>
              </a:rPr>
              <a:t>Calcium</a:t>
            </a:r>
          </a:p>
          <a:p>
            <a:pPr marL="342900" indent="-342900">
              <a:buFont typeface="Arial" panose="020B0604020202020204" pitchFamily="34" charset="0"/>
              <a:buChar char="•"/>
            </a:pPr>
            <a:r>
              <a:rPr lang="en-US" sz="2000" dirty="0">
                <a:solidFill>
                  <a:schemeClr val="bg1"/>
                </a:solidFill>
              </a:rPr>
              <a:t>Luciferin</a:t>
            </a:r>
          </a:p>
          <a:p>
            <a:pPr marL="342900" indent="-342900">
              <a:buFont typeface="Arial" panose="020B0604020202020204" pitchFamily="34" charset="0"/>
              <a:buChar char="•"/>
            </a:pPr>
            <a:r>
              <a:rPr lang="en-US" sz="2000" dirty="0">
                <a:solidFill>
                  <a:schemeClr val="bg1"/>
                </a:solidFill>
              </a:rPr>
              <a:t>Luciferase (enzyme)</a:t>
            </a:r>
          </a:p>
          <a:p>
            <a:pPr marL="342900" indent="-342900">
              <a:buFont typeface="Arial" panose="020B0604020202020204" pitchFamily="34" charset="0"/>
              <a:buChar char="•"/>
            </a:pPr>
            <a:r>
              <a:rPr lang="en-US" sz="2000" dirty="0">
                <a:solidFill>
                  <a:schemeClr val="bg1"/>
                </a:solidFill>
              </a:rPr>
              <a:t>ATP (Adenosine triphosphate)</a:t>
            </a:r>
          </a:p>
        </p:txBody>
      </p:sp>
    </p:spTree>
    <p:extLst>
      <p:ext uri="{BB962C8B-B14F-4D97-AF65-F5344CB8AC3E}">
        <p14:creationId xmlns:p14="http://schemas.microsoft.com/office/powerpoint/2010/main" val="148032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atch Elkmont synchronous fireflies light up the Smokies">
            <a:hlinkClick r:id="" action="ppaction://media"/>
            <a:extLst>
              <a:ext uri="{FF2B5EF4-FFF2-40B4-BE49-F238E27FC236}">
                <a16:creationId xmlns:a16="http://schemas.microsoft.com/office/drawing/2014/main" id="{FE5A10DB-C50D-2DB8-4AC4-44F95C456001}"/>
              </a:ext>
            </a:extLst>
          </p:cNvPr>
          <p:cNvPicPr>
            <a:picLocks noRot="1" noChangeAspect="1"/>
          </p:cNvPicPr>
          <p:nvPr>
            <a:videoFile r:link="rId1"/>
          </p:nvPr>
        </p:nvPicPr>
        <p:blipFill>
          <a:blip r:embed="rId4"/>
          <a:stretch>
            <a:fillRect/>
          </a:stretch>
        </p:blipFill>
        <p:spPr>
          <a:xfrm>
            <a:off x="659567" y="512689"/>
            <a:ext cx="10598046" cy="5987895"/>
          </a:xfrm>
          <a:prstGeom prst="rect">
            <a:avLst/>
          </a:prstGeom>
        </p:spPr>
      </p:pic>
    </p:spTree>
    <p:extLst>
      <p:ext uri="{BB962C8B-B14F-4D97-AF65-F5344CB8AC3E}">
        <p14:creationId xmlns:p14="http://schemas.microsoft.com/office/powerpoint/2010/main" val="16175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insect on the plant&#10;&#10;Description automatically generated">
            <a:extLst>
              <a:ext uri="{FF2B5EF4-FFF2-40B4-BE49-F238E27FC236}">
                <a16:creationId xmlns:a16="http://schemas.microsoft.com/office/drawing/2014/main" id="{BEF2C704-B5C0-D940-829C-761913CDB8D4}"/>
              </a:ext>
            </a:extLst>
          </p:cNvPr>
          <p:cNvPicPr>
            <a:picLocks noChangeAspect="1"/>
          </p:cNvPicPr>
          <p:nvPr/>
        </p:nvPicPr>
        <p:blipFill rotWithShape="1">
          <a:blip r:embed="rId3"/>
          <a:srcRect t="5535" b="4334"/>
          <a:stretch/>
        </p:blipFill>
        <p:spPr>
          <a:xfrm>
            <a:off x="684575" y="685800"/>
            <a:ext cx="10821625" cy="5486400"/>
          </a:xfrm>
          <a:prstGeom prst="rect">
            <a:avLst/>
          </a:prstGeom>
        </p:spPr>
      </p:pic>
      <p:sp>
        <p:nvSpPr>
          <p:cNvPr id="3" name="TextBox 2">
            <a:extLst>
              <a:ext uri="{FF2B5EF4-FFF2-40B4-BE49-F238E27FC236}">
                <a16:creationId xmlns:a16="http://schemas.microsoft.com/office/drawing/2014/main" id="{C80BCAF2-FD41-F641-ACCE-C9E12CDA430C}"/>
              </a:ext>
            </a:extLst>
          </p:cNvPr>
          <p:cNvSpPr txBox="1"/>
          <p:nvPr/>
        </p:nvSpPr>
        <p:spPr>
          <a:xfrm>
            <a:off x="8219280" y="1128183"/>
            <a:ext cx="3286920" cy="584775"/>
          </a:xfrm>
          <a:prstGeom prst="rect">
            <a:avLst/>
          </a:prstGeom>
          <a:noFill/>
        </p:spPr>
        <p:txBody>
          <a:bodyPr wrap="square" rtlCol="0">
            <a:spAutoFit/>
          </a:bodyPr>
          <a:lstStyle/>
          <a:p>
            <a:r>
              <a:rPr lang="en-US" sz="1600" b="1" dirty="0"/>
              <a:t>Big Dipper Firefly</a:t>
            </a:r>
          </a:p>
          <a:p>
            <a:r>
              <a:rPr lang="en-US" sz="1600" b="1" i="1" dirty="0"/>
              <a:t>Photinus pyralis</a:t>
            </a:r>
          </a:p>
        </p:txBody>
      </p:sp>
      <p:sp>
        <p:nvSpPr>
          <p:cNvPr id="4" name="TextBox 3">
            <a:extLst>
              <a:ext uri="{FF2B5EF4-FFF2-40B4-BE49-F238E27FC236}">
                <a16:creationId xmlns:a16="http://schemas.microsoft.com/office/drawing/2014/main" id="{FC07B7A2-632F-DBC8-F925-7C3ED3C9E4B1}"/>
              </a:ext>
            </a:extLst>
          </p:cNvPr>
          <p:cNvSpPr txBox="1"/>
          <p:nvPr/>
        </p:nvSpPr>
        <p:spPr>
          <a:xfrm>
            <a:off x="1115736" y="1015068"/>
            <a:ext cx="3699545" cy="369332"/>
          </a:xfrm>
          <a:prstGeom prst="rect">
            <a:avLst/>
          </a:prstGeom>
          <a:noFill/>
        </p:spPr>
        <p:txBody>
          <a:bodyPr wrap="square" rtlCol="0">
            <a:spAutoFit/>
          </a:bodyPr>
          <a:lstStyle/>
          <a:p>
            <a:r>
              <a:rPr lang="en-US" b="1" dirty="0"/>
              <a:t>Firefly Biology</a:t>
            </a:r>
          </a:p>
        </p:txBody>
      </p:sp>
    </p:spTree>
    <p:extLst>
      <p:ext uri="{BB962C8B-B14F-4D97-AF65-F5344CB8AC3E}">
        <p14:creationId xmlns:p14="http://schemas.microsoft.com/office/powerpoint/2010/main" val="3658970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F2A492-2636-A02D-BEF0-D1D140980C1B}"/>
              </a:ext>
            </a:extLst>
          </p:cNvPr>
          <p:cNvPicPr>
            <a:picLocks noChangeAspect="1"/>
          </p:cNvPicPr>
          <p:nvPr/>
        </p:nvPicPr>
        <p:blipFill>
          <a:blip r:embed="rId3"/>
          <a:srcRect t="2573" r="-1" b="13531"/>
          <a:stretch/>
        </p:blipFill>
        <p:spPr>
          <a:xfrm>
            <a:off x="3531101" y="643467"/>
            <a:ext cx="5129797" cy="5571066"/>
          </a:xfrm>
          <a:prstGeom prst="rect">
            <a:avLst/>
          </a:prstGeom>
        </p:spPr>
      </p:pic>
      <p:sp>
        <p:nvSpPr>
          <p:cNvPr id="6" name="TextBox 5">
            <a:extLst>
              <a:ext uri="{FF2B5EF4-FFF2-40B4-BE49-F238E27FC236}">
                <a16:creationId xmlns:a16="http://schemas.microsoft.com/office/drawing/2014/main" id="{26BD1A3C-C606-9243-65CA-38268368BD4E}"/>
              </a:ext>
            </a:extLst>
          </p:cNvPr>
          <p:cNvSpPr txBox="1"/>
          <p:nvPr/>
        </p:nvSpPr>
        <p:spPr>
          <a:xfrm>
            <a:off x="728663" y="5926905"/>
            <a:ext cx="2802438" cy="246221"/>
          </a:xfrm>
          <a:prstGeom prst="rect">
            <a:avLst/>
          </a:prstGeom>
          <a:noFill/>
        </p:spPr>
        <p:txBody>
          <a:bodyPr wrap="square" rtlCol="0">
            <a:spAutoFit/>
          </a:bodyPr>
          <a:lstStyle/>
          <a:p>
            <a:r>
              <a:rPr lang="en-US" sz="1000" dirty="0"/>
              <a:t>Image from </a:t>
            </a:r>
            <a:r>
              <a:rPr lang="en-US" sz="1000" dirty="0" err="1"/>
              <a:t>ecoreach.ecology.uga.edu</a:t>
            </a:r>
            <a:endParaRPr lang="en-US" sz="1000" dirty="0"/>
          </a:p>
        </p:txBody>
      </p:sp>
    </p:spTree>
    <p:extLst>
      <p:ext uri="{BB962C8B-B14F-4D97-AF65-F5344CB8AC3E}">
        <p14:creationId xmlns:p14="http://schemas.microsoft.com/office/powerpoint/2010/main" val="410994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food&#10;&#10;Description automatically generated">
            <a:extLst>
              <a:ext uri="{FF2B5EF4-FFF2-40B4-BE49-F238E27FC236}">
                <a16:creationId xmlns:a16="http://schemas.microsoft.com/office/drawing/2014/main" id="{16367C59-3292-D14E-88EC-20061DF89B63}"/>
              </a:ext>
            </a:extLst>
          </p:cNvPr>
          <p:cNvPicPr>
            <a:picLocks noChangeAspect="1"/>
          </p:cNvPicPr>
          <p:nvPr/>
        </p:nvPicPr>
        <p:blipFill>
          <a:blip r:embed="rId3"/>
          <a:stretch>
            <a:fillRect/>
          </a:stretch>
        </p:blipFill>
        <p:spPr>
          <a:xfrm>
            <a:off x="2506134" y="137106"/>
            <a:ext cx="8365066" cy="6280627"/>
          </a:xfrm>
          <a:prstGeom prst="rect">
            <a:avLst/>
          </a:prstGeom>
          <a:ln>
            <a:solidFill>
              <a:schemeClr val="tx1"/>
            </a:solidFill>
          </a:ln>
        </p:spPr>
      </p:pic>
      <p:sp>
        <p:nvSpPr>
          <p:cNvPr id="4" name="TextBox 3">
            <a:extLst>
              <a:ext uri="{FF2B5EF4-FFF2-40B4-BE49-F238E27FC236}">
                <a16:creationId xmlns:a16="http://schemas.microsoft.com/office/drawing/2014/main" id="{B19A550E-7B3A-F34E-A0B3-07CC3C256B18}"/>
              </a:ext>
            </a:extLst>
          </p:cNvPr>
          <p:cNvSpPr txBox="1"/>
          <p:nvPr/>
        </p:nvSpPr>
        <p:spPr>
          <a:xfrm>
            <a:off x="7772400" y="6417733"/>
            <a:ext cx="3810000" cy="369332"/>
          </a:xfrm>
          <a:prstGeom prst="rect">
            <a:avLst/>
          </a:prstGeom>
          <a:noFill/>
        </p:spPr>
        <p:txBody>
          <a:bodyPr wrap="square" rtlCol="0">
            <a:spAutoFit/>
          </a:bodyPr>
          <a:lstStyle/>
          <a:p>
            <a:r>
              <a:rPr lang="en-US" i="1" dirty="0"/>
              <a:t>Photo by Katja Schulz, Xerces Society</a:t>
            </a:r>
          </a:p>
        </p:txBody>
      </p:sp>
      <p:sp>
        <p:nvSpPr>
          <p:cNvPr id="5" name="TextBox 4">
            <a:extLst>
              <a:ext uri="{FF2B5EF4-FFF2-40B4-BE49-F238E27FC236}">
                <a16:creationId xmlns:a16="http://schemas.microsoft.com/office/drawing/2014/main" id="{83E9F8FC-92A9-9042-8FAA-AA2879A7EECC}"/>
              </a:ext>
            </a:extLst>
          </p:cNvPr>
          <p:cNvSpPr txBox="1"/>
          <p:nvPr/>
        </p:nvSpPr>
        <p:spPr>
          <a:xfrm>
            <a:off x="436991" y="2235199"/>
            <a:ext cx="1991032" cy="830997"/>
          </a:xfrm>
          <a:prstGeom prst="rect">
            <a:avLst/>
          </a:prstGeom>
          <a:noFill/>
        </p:spPr>
        <p:txBody>
          <a:bodyPr wrap="square" rtlCol="0">
            <a:spAutoFit/>
          </a:bodyPr>
          <a:lstStyle/>
          <a:p>
            <a:r>
              <a:rPr lang="en-US" sz="2400" dirty="0"/>
              <a:t>Firefly Larva</a:t>
            </a:r>
          </a:p>
          <a:p>
            <a:endParaRPr lang="en-US" sz="2400" dirty="0"/>
          </a:p>
        </p:txBody>
      </p:sp>
    </p:spTree>
    <p:extLst>
      <p:ext uri="{BB962C8B-B14F-4D97-AF65-F5344CB8AC3E}">
        <p14:creationId xmlns:p14="http://schemas.microsoft.com/office/powerpoint/2010/main" val="187837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09DF68-E039-E1F3-2A4E-36E412EE56D6}"/>
              </a:ext>
            </a:extLst>
          </p:cNvPr>
          <p:cNvGraphicFramePr>
            <a:graphicFrameLocks noGrp="1"/>
          </p:cNvGraphicFramePr>
          <p:nvPr/>
        </p:nvGraphicFramePr>
        <p:xfrm>
          <a:off x="2032000" y="719666"/>
          <a:ext cx="8128000" cy="37084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894874004"/>
                    </a:ext>
                  </a:extLst>
                </a:gridCol>
                <a:gridCol w="1016000">
                  <a:extLst>
                    <a:ext uri="{9D8B030D-6E8A-4147-A177-3AD203B41FA5}">
                      <a16:colId xmlns:a16="http://schemas.microsoft.com/office/drawing/2014/main" val="518148840"/>
                    </a:ext>
                  </a:extLst>
                </a:gridCol>
                <a:gridCol w="1016000">
                  <a:extLst>
                    <a:ext uri="{9D8B030D-6E8A-4147-A177-3AD203B41FA5}">
                      <a16:colId xmlns:a16="http://schemas.microsoft.com/office/drawing/2014/main" val="875459229"/>
                    </a:ext>
                  </a:extLst>
                </a:gridCol>
                <a:gridCol w="1016000">
                  <a:extLst>
                    <a:ext uri="{9D8B030D-6E8A-4147-A177-3AD203B41FA5}">
                      <a16:colId xmlns:a16="http://schemas.microsoft.com/office/drawing/2014/main" val="3611371636"/>
                    </a:ext>
                  </a:extLst>
                </a:gridCol>
                <a:gridCol w="1016000">
                  <a:extLst>
                    <a:ext uri="{9D8B030D-6E8A-4147-A177-3AD203B41FA5}">
                      <a16:colId xmlns:a16="http://schemas.microsoft.com/office/drawing/2014/main" val="1466595118"/>
                    </a:ext>
                  </a:extLst>
                </a:gridCol>
                <a:gridCol w="1016000">
                  <a:extLst>
                    <a:ext uri="{9D8B030D-6E8A-4147-A177-3AD203B41FA5}">
                      <a16:colId xmlns:a16="http://schemas.microsoft.com/office/drawing/2014/main" val="1163912993"/>
                    </a:ext>
                  </a:extLst>
                </a:gridCol>
                <a:gridCol w="1016000">
                  <a:extLst>
                    <a:ext uri="{9D8B030D-6E8A-4147-A177-3AD203B41FA5}">
                      <a16:colId xmlns:a16="http://schemas.microsoft.com/office/drawing/2014/main" val="1628299127"/>
                    </a:ext>
                  </a:extLst>
                </a:gridCol>
                <a:gridCol w="1016000">
                  <a:extLst>
                    <a:ext uri="{9D8B030D-6E8A-4147-A177-3AD203B41FA5}">
                      <a16:colId xmlns:a16="http://schemas.microsoft.com/office/drawing/2014/main" val="1026985392"/>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69994461"/>
                  </a:ext>
                </a:extLst>
              </a:tr>
            </a:tbl>
          </a:graphicData>
        </a:graphic>
      </p:graphicFrame>
      <p:graphicFrame>
        <p:nvGraphicFramePr>
          <p:cNvPr id="3" name="Table 2">
            <a:extLst>
              <a:ext uri="{FF2B5EF4-FFF2-40B4-BE49-F238E27FC236}">
                <a16:creationId xmlns:a16="http://schemas.microsoft.com/office/drawing/2014/main" id="{48A30453-B942-C5AC-AD42-21D9F04C66D8}"/>
              </a:ext>
            </a:extLst>
          </p:cNvPr>
          <p:cNvGraphicFramePr>
            <a:graphicFrameLocks noGrp="1"/>
          </p:cNvGraphicFramePr>
          <p:nvPr>
            <p:extLst>
              <p:ext uri="{D42A27DB-BD31-4B8C-83A1-F6EECF244321}">
                <p14:modId xmlns:p14="http://schemas.microsoft.com/office/powerpoint/2010/main" val="218162043"/>
              </p:ext>
            </p:extLst>
          </p:nvPr>
        </p:nvGraphicFramePr>
        <p:xfrm>
          <a:off x="2032000" y="719666"/>
          <a:ext cx="8128000" cy="370840"/>
        </p:xfrm>
        <a:graphic>
          <a:graphicData uri="http://schemas.openxmlformats.org/drawingml/2006/table">
            <a:tbl>
              <a:tblPr firstRow="1" bandRow="1">
                <a:tableStyleId>{F5AB1C69-6EDB-4FF4-983F-18BD219EF322}</a:tableStyleId>
              </a:tblPr>
              <a:tblGrid>
                <a:gridCol w="1016000">
                  <a:extLst>
                    <a:ext uri="{9D8B030D-6E8A-4147-A177-3AD203B41FA5}">
                      <a16:colId xmlns:a16="http://schemas.microsoft.com/office/drawing/2014/main" val="1977562797"/>
                    </a:ext>
                  </a:extLst>
                </a:gridCol>
                <a:gridCol w="1016000">
                  <a:extLst>
                    <a:ext uri="{9D8B030D-6E8A-4147-A177-3AD203B41FA5}">
                      <a16:colId xmlns:a16="http://schemas.microsoft.com/office/drawing/2014/main" val="2543586773"/>
                    </a:ext>
                  </a:extLst>
                </a:gridCol>
                <a:gridCol w="1016000">
                  <a:extLst>
                    <a:ext uri="{9D8B030D-6E8A-4147-A177-3AD203B41FA5}">
                      <a16:colId xmlns:a16="http://schemas.microsoft.com/office/drawing/2014/main" val="3585897552"/>
                    </a:ext>
                  </a:extLst>
                </a:gridCol>
                <a:gridCol w="1016000">
                  <a:extLst>
                    <a:ext uri="{9D8B030D-6E8A-4147-A177-3AD203B41FA5}">
                      <a16:colId xmlns:a16="http://schemas.microsoft.com/office/drawing/2014/main" val="3961936177"/>
                    </a:ext>
                  </a:extLst>
                </a:gridCol>
                <a:gridCol w="1016000">
                  <a:extLst>
                    <a:ext uri="{9D8B030D-6E8A-4147-A177-3AD203B41FA5}">
                      <a16:colId xmlns:a16="http://schemas.microsoft.com/office/drawing/2014/main" val="2967064550"/>
                    </a:ext>
                  </a:extLst>
                </a:gridCol>
                <a:gridCol w="1016000">
                  <a:extLst>
                    <a:ext uri="{9D8B030D-6E8A-4147-A177-3AD203B41FA5}">
                      <a16:colId xmlns:a16="http://schemas.microsoft.com/office/drawing/2014/main" val="731575279"/>
                    </a:ext>
                  </a:extLst>
                </a:gridCol>
                <a:gridCol w="1016000">
                  <a:extLst>
                    <a:ext uri="{9D8B030D-6E8A-4147-A177-3AD203B41FA5}">
                      <a16:colId xmlns:a16="http://schemas.microsoft.com/office/drawing/2014/main" val="1063869590"/>
                    </a:ext>
                  </a:extLst>
                </a:gridCol>
                <a:gridCol w="1016000">
                  <a:extLst>
                    <a:ext uri="{9D8B030D-6E8A-4147-A177-3AD203B41FA5}">
                      <a16:colId xmlns:a16="http://schemas.microsoft.com/office/drawing/2014/main" val="1429645934"/>
                    </a:ext>
                  </a:extLst>
                </a:gridCol>
              </a:tblGrid>
              <a:tr h="370840">
                <a:tc>
                  <a:txBody>
                    <a:bodyPr/>
                    <a:lstStyle/>
                    <a:p>
                      <a:r>
                        <a:rPr lang="en-US" dirty="0"/>
                        <a:t>J (up)</a:t>
                      </a: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dirty="0"/>
                        <a:t>J(up)</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88240574"/>
                  </a:ext>
                </a:extLst>
              </a:tr>
            </a:tbl>
          </a:graphicData>
        </a:graphic>
      </p:graphicFrame>
      <p:graphicFrame>
        <p:nvGraphicFramePr>
          <p:cNvPr id="4" name="Table 3">
            <a:extLst>
              <a:ext uri="{FF2B5EF4-FFF2-40B4-BE49-F238E27FC236}">
                <a16:creationId xmlns:a16="http://schemas.microsoft.com/office/drawing/2014/main" id="{5388C3BE-1B71-B574-08A9-4A2E4A192AE5}"/>
              </a:ext>
            </a:extLst>
          </p:cNvPr>
          <p:cNvGraphicFramePr>
            <a:graphicFrameLocks noGrp="1"/>
          </p:cNvGraphicFramePr>
          <p:nvPr>
            <p:extLst>
              <p:ext uri="{D42A27DB-BD31-4B8C-83A1-F6EECF244321}">
                <p14:modId xmlns:p14="http://schemas.microsoft.com/office/powerpoint/2010/main" val="2477723961"/>
              </p:ext>
            </p:extLst>
          </p:nvPr>
        </p:nvGraphicFramePr>
        <p:xfrm>
          <a:off x="2032000" y="1979065"/>
          <a:ext cx="8128000" cy="365760"/>
        </p:xfrm>
        <a:graphic>
          <a:graphicData uri="http://schemas.openxmlformats.org/drawingml/2006/table">
            <a:tbl>
              <a:tblPr firstRow="1" bandRow="1">
                <a:tableStyleId>{F5AB1C69-6EDB-4FF4-983F-18BD219EF322}</a:tableStyleId>
              </a:tblPr>
              <a:tblGrid>
                <a:gridCol w="1016000">
                  <a:extLst>
                    <a:ext uri="{9D8B030D-6E8A-4147-A177-3AD203B41FA5}">
                      <a16:colId xmlns:a16="http://schemas.microsoft.com/office/drawing/2014/main" val="1977562797"/>
                    </a:ext>
                  </a:extLst>
                </a:gridCol>
                <a:gridCol w="1016000">
                  <a:extLst>
                    <a:ext uri="{9D8B030D-6E8A-4147-A177-3AD203B41FA5}">
                      <a16:colId xmlns:a16="http://schemas.microsoft.com/office/drawing/2014/main" val="2543586773"/>
                    </a:ext>
                  </a:extLst>
                </a:gridCol>
                <a:gridCol w="1016000">
                  <a:extLst>
                    <a:ext uri="{9D8B030D-6E8A-4147-A177-3AD203B41FA5}">
                      <a16:colId xmlns:a16="http://schemas.microsoft.com/office/drawing/2014/main" val="3585897552"/>
                    </a:ext>
                  </a:extLst>
                </a:gridCol>
                <a:gridCol w="1016000">
                  <a:extLst>
                    <a:ext uri="{9D8B030D-6E8A-4147-A177-3AD203B41FA5}">
                      <a16:colId xmlns:a16="http://schemas.microsoft.com/office/drawing/2014/main" val="3961936177"/>
                    </a:ext>
                  </a:extLst>
                </a:gridCol>
                <a:gridCol w="1016000">
                  <a:extLst>
                    <a:ext uri="{9D8B030D-6E8A-4147-A177-3AD203B41FA5}">
                      <a16:colId xmlns:a16="http://schemas.microsoft.com/office/drawing/2014/main" val="2967064550"/>
                    </a:ext>
                  </a:extLst>
                </a:gridCol>
                <a:gridCol w="1016000">
                  <a:extLst>
                    <a:ext uri="{9D8B030D-6E8A-4147-A177-3AD203B41FA5}">
                      <a16:colId xmlns:a16="http://schemas.microsoft.com/office/drawing/2014/main" val="731575279"/>
                    </a:ext>
                  </a:extLst>
                </a:gridCol>
                <a:gridCol w="1016000">
                  <a:extLst>
                    <a:ext uri="{9D8B030D-6E8A-4147-A177-3AD203B41FA5}">
                      <a16:colId xmlns:a16="http://schemas.microsoft.com/office/drawing/2014/main" val="1063869590"/>
                    </a:ext>
                  </a:extLst>
                </a:gridCol>
                <a:gridCol w="1016000">
                  <a:extLst>
                    <a:ext uri="{9D8B030D-6E8A-4147-A177-3AD203B41FA5}">
                      <a16:colId xmlns:a16="http://schemas.microsoft.com/office/drawing/2014/main" val="1429645934"/>
                    </a:ext>
                  </a:extLst>
                </a:gridCol>
              </a:tblGrid>
              <a:tr h="0">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endParaRPr lang="en-US" dirty="0"/>
                    </a:p>
                  </a:txBody>
                  <a:tcPr/>
                </a:tc>
                <a:extLst>
                  <a:ext uri="{0D108BD9-81ED-4DB2-BD59-A6C34878D82A}">
                    <a16:rowId xmlns:a16="http://schemas.microsoft.com/office/drawing/2014/main" val="2988240574"/>
                  </a:ext>
                </a:extLst>
              </a:tr>
            </a:tbl>
          </a:graphicData>
        </a:graphic>
      </p:graphicFrame>
      <p:graphicFrame>
        <p:nvGraphicFramePr>
          <p:cNvPr id="6" name="Table 5">
            <a:extLst>
              <a:ext uri="{FF2B5EF4-FFF2-40B4-BE49-F238E27FC236}">
                <a16:creationId xmlns:a16="http://schemas.microsoft.com/office/drawing/2014/main" id="{6421813C-F81D-6243-8761-E003D5A32ECB}"/>
              </a:ext>
            </a:extLst>
          </p:cNvPr>
          <p:cNvGraphicFramePr>
            <a:graphicFrameLocks noGrp="1"/>
          </p:cNvGraphicFramePr>
          <p:nvPr>
            <p:extLst>
              <p:ext uri="{D42A27DB-BD31-4B8C-83A1-F6EECF244321}">
                <p14:modId xmlns:p14="http://schemas.microsoft.com/office/powerpoint/2010/main" val="446098696"/>
              </p:ext>
            </p:extLst>
          </p:nvPr>
        </p:nvGraphicFramePr>
        <p:xfrm>
          <a:off x="1967113" y="3382611"/>
          <a:ext cx="8128000" cy="402666"/>
        </p:xfrm>
        <a:graphic>
          <a:graphicData uri="http://schemas.openxmlformats.org/drawingml/2006/table">
            <a:tbl>
              <a:tblPr firstRow="1" bandRow="1">
                <a:tableStyleId>{F5AB1C69-6EDB-4FF4-983F-18BD219EF322}</a:tableStyleId>
              </a:tblPr>
              <a:tblGrid>
                <a:gridCol w="1016000">
                  <a:extLst>
                    <a:ext uri="{9D8B030D-6E8A-4147-A177-3AD203B41FA5}">
                      <a16:colId xmlns:a16="http://schemas.microsoft.com/office/drawing/2014/main" val="1977562797"/>
                    </a:ext>
                  </a:extLst>
                </a:gridCol>
                <a:gridCol w="1016000">
                  <a:extLst>
                    <a:ext uri="{9D8B030D-6E8A-4147-A177-3AD203B41FA5}">
                      <a16:colId xmlns:a16="http://schemas.microsoft.com/office/drawing/2014/main" val="2543586773"/>
                    </a:ext>
                  </a:extLst>
                </a:gridCol>
                <a:gridCol w="1016000">
                  <a:extLst>
                    <a:ext uri="{9D8B030D-6E8A-4147-A177-3AD203B41FA5}">
                      <a16:colId xmlns:a16="http://schemas.microsoft.com/office/drawing/2014/main" val="3585897552"/>
                    </a:ext>
                  </a:extLst>
                </a:gridCol>
                <a:gridCol w="1016000">
                  <a:extLst>
                    <a:ext uri="{9D8B030D-6E8A-4147-A177-3AD203B41FA5}">
                      <a16:colId xmlns:a16="http://schemas.microsoft.com/office/drawing/2014/main" val="3961936177"/>
                    </a:ext>
                  </a:extLst>
                </a:gridCol>
                <a:gridCol w="1016000">
                  <a:extLst>
                    <a:ext uri="{9D8B030D-6E8A-4147-A177-3AD203B41FA5}">
                      <a16:colId xmlns:a16="http://schemas.microsoft.com/office/drawing/2014/main" val="2967064550"/>
                    </a:ext>
                  </a:extLst>
                </a:gridCol>
                <a:gridCol w="1016000">
                  <a:extLst>
                    <a:ext uri="{9D8B030D-6E8A-4147-A177-3AD203B41FA5}">
                      <a16:colId xmlns:a16="http://schemas.microsoft.com/office/drawing/2014/main" val="731575279"/>
                    </a:ext>
                  </a:extLst>
                </a:gridCol>
                <a:gridCol w="1016000">
                  <a:extLst>
                    <a:ext uri="{9D8B030D-6E8A-4147-A177-3AD203B41FA5}">
                      <a16:colId xmlns:a16="http://schemas.microsoft.com/office/drawing/2014/main" val="1063869590"/>
                    </a:ext>
                  </a:extLst>
                </a:gridCol>
                <a:gridCol w="1016000">
                  <a:extLst>
                    <a:ext uri="{9D8B030D-6E8A-4147-A177-3AD203B41FA5}">
                      <a16:colId xmlns:a16="http://schemas.microsoft.com/office/drawing/2014/main" val="1429645934"/>
                    </a:ext>
                  </a:extLst>
                </a:gridCol>
              </a:tblGrid>
              <a:tr h="402666">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988240574"/>
                  </a:ext>
                </a:extLst>
              </a:tr>
            </a:tbl>
          </a:graphicData>
        </a:graphic>
      </p:graphicFrame>
      <p:sp>
        <p:nvSpPr>
          <p:cNvPr id="8" name="TextBox 7">
            <a:extLst>
              <a:ext uri="{FF2B5EF4-FFF2-40B4-BE49-F238E27FC236}">
                <a16:creationId xmlns:a16="http://schemas.microsoft.com/office/drawing/2014/main" id="{F74C5E65-CF45-30C4-98E2-AAF86F674DBA}"/>
              </a:ext>
            </a:extLst>
          </p:cNvPr>
          <p:cNvSpPr txBox="1"/>
          <p:nvPr/>
        </p:nvSpPr>
        <p:spPr>
          <a:xfrm>
            <a:off x="1967113" y="310209"/>
            <a:ext cx="2838149" cy="369332"/>
          </a:xfrm>
          <a:prstGeom prst="rect">
            <a:avLst/>
          </a:prstGeom>
          <a:noFill/>
        </p:spPr>
        <p:txBody>
          <a:bodyPr wrap="none" rtlCol="0">
            <a:spAutoFit/>
          </a:bodyPr>
          <a:lstStyle/>
          <a:p>
            <a:r>
              <a:rPr lang="en-US" dirty="0"/>
              <a:t>Big Dipper (</a:t>
            </a:r>
            <a:r>
              <a:rPr lang="en-US" i="1" dirty="0"/>
              <a:t>Photinus pyralis</a:t>
            </a:r>
            <a:r>
              <a:rPr lang="en-US" dirty="0"/>
              <a:t>)</a:t>
            </a:r>
          </a:p>
        </p:txBody>
      </p:sp>
      <p:sp>
        <p:nvSpPr>
          <p:cNvPr id="9" name="TextBox 8">
            <a:extLst>
              <a:ext uri="{FF2B5EF4-FFF2-40B4-BE49-F238E27FC236}">
                <a16:creationId xmlns:a16="http://schemas.microsoft.com/office/drawing/2014/main" id="{09C46D17-C969-77D5-1CC4-E4D7117EE6E3}"/>
              </a:ext>
            </a:extLst>
          </p:cNvPr>
          <p:cNvSpPr txBox="1"/>
          <p:nvPr/>
        </p:nvSpPr>
        <p:spPr>
          <a:xfrm>
            <a:off x="1967113" y="2839091"/>
            <a:ext cx="3050643" cy="369332"/>
          </a:xfrm>
          <a:prstGeom prst="rect">
            <a:avLst/>
          </a:prstGeom>
          <a:noFill/>
        </p:spPr>
        <p:txBody>
          <a:bodyPr wrap="none" rtlCol="0">
            <a:spAutoFit/>
          </a:bodyPr>
          <a:lstStyle/>
          <a:p>
            <a:r>
              <a:rPr lang="en-US" dirty="0"/>
              <a:t>Blue Ghost (</a:t>
            </a:r>
            <a:r>
              <a:rPr lang="en-US" b="0" i="1" u="none" strike="noStrike" dirty="0">
                <a:solidFill>
                  <a:srgbClr val="040C28"/>
                </a:solidFill>
                <a:effectLst/>
                <a:latin typeface="Google Sans"/>
              </a:rPr>
              <a:t>Phausis reticulate</a:t>
            </a:r>
            <a:r>
              <a:rPr lang="en-US" b="0" i="0" u="none" strike="noStrike" dirty="0">
                <a:solidFill>
                  <a:srgbClr val="040C28"/>
                </a:solidFill>
                <a:effectLst/>
                <a:latin typeface="Google Sans"/>
              </a:rPr>
              <a:t>)</a:t>
            </a:r>
            <a:endParaRPr lang="en-US" dirty="0"/>
          </a:p>
        </p:txBody>
      </p:sp>
      <p:sp>
        <p:nvSpPr>
          <p:cNvPr id="10" name="TextBox 9">
            <a:extLst>
              <a:ext uri="{FF2B5EF4-FFF2-40B4-BE49-F238E27FC236}">
                <a16:creationId xmlns:a16="http://schemas.microsoft.com/office/drawing/2014/main" id="{BC11B9E0-2553-C926-0AA3-1754E9657113}"/>
              </a:ext>
            </a:extLst>
          </p:cNvPr>
          <p:cNvSpPr txBox="1"/>
          <p:nvPr/>
        </p:nvSpPr>
        <p:spPr>
          <a:xfrm>
            <a:off x="1967113" y="1563715"/>
            <a:ext cx="3927678" cy="369332"/>
          </a:xfrm>
          <a:prstGeom prst="rect">
            <a:avLst/>
          </a:prstGeom>
          <a:noFill/>
        </p:spPr>
        <p:txBody>
          <a:bodyPr wrap="none" rtlCol="0">
            <a:spAutoFit/>
          </a:bodyPr>
          <a:lstStyle/>
          <a:p>
            <a:r>
              <a:rPr lang="en-US" dirty="0"/>
              <a:t>Little Gray Firefly (</a:t>
            </a:r>
            <a:r>
              <a:rPr lang="en-US" i="1" dirty="0"/>
              <a:t>Photinus marginellus</a:t>
            </a:r>
            <a:r>
              <a:rPr lang="en-US" dirty="0"/>
              <a:t>)</a:t>
            </a:r>
          </a:p>
        </p:txBody>
      </p:sp>
      <p:graphicFrame>
        <p:nvGraphicFramePr>
          <p:cNvPr id="12" name="Table 11">
            <a:extLst>
              <a:ext uri="{FF2B5EF4-FFF2-40B4-BE49-F238E27FC236}">
                <a16:creationId xmlns:a16="http://schemas.microsoft.com/office/drawing/2014/main" id="{599933F5-0D91-72C1-195C-9C37757E1D0D}"/>
              </a:ext>
            </a:extLst>
          </p:cNvPr>
          <p:cNvGraphicFramePr>
            <a:graphicFrameLocks noGrp="1"/>
          </p:cNvGraphicFramePr>
          <p:nvPr>
            <p:extLst>
              <p:ext uri="{D42A27DB-BD31-4B8C-83A1-F6EECF244321}">
                <p14:modId xmlns:p14="http://schemas.microsoft.com/office/powerpoint/2010/main" val="2707952326"/>
              </p:ext>
            </p:extLst>
          </p:nvPr>
        </p:nvGraphicFramePr>
        <p:xfrm>
          <a:off x="1967113" y="4771588"/>
          <a:ext cx="8128000" cy="370840"/>
        </p:xfrm>
        <a:graphic>
          <a:graphicData uri="http://schemas.openxmlformats.org/drawingml/2006/table">
            <a:tbl>
              <a:tblPr firstRow="1" bandRow="1">
                <a:tableStyleId>{F5AB1C69-6EDB-4FF4-983F-18BD219EF322}</a:tableStyleId>
              </a:tblPr>
              <a:tblGrid>
                <a:gridCol w="1016000">
                  <a:extLst>
                    <a:ext uri="{9D8B030D-6E8A-4147-A177-3AD203B41FA5}">
                      <a16:colId xmlns:a16="http://schemas.microsoft.com/office/drawing/2014/main" val="1977562797"/>
                    </a:ext>
                  </a:extLst>
                </a:gridCol>
                <a:gridCol w="1016000">
                  <a:extLst>
                    <a:ext uri="{9D8B030D-6E8A-4147-A177-3AD203B41FA5}">
                      <a16:colId xmlns:a16="http://schemas.microsoft.com/office/drawing/2014/main" val="2543586773"/>
                    </a:ext>
                  </a:extLst>
                </a:gridCol>
                <a:gridCol w="1016000">
                  <a:extLst>
                    <a:ext uri="{9D8B030D-6E8A-4147-A177-3AD203B41FA5}">
                      <a16:colId xmlns:a16="http://schemas.microsoft.com/office/drawing/2014/main" val="3585897552"/>
                    </a:ext>
                  </a:extLst>
                </a:gridCol>
                <a:gridCol w="1016000">
                  <a:extLst>
                    <a:ext uri="{9D8B030D-6E8A-4147-A177-3AD203B41FA5}">
                      <a16:colId xmlns:a16="http://schemas.microsoft.com/office/drawing/2014/main" val="3961936177"/>
                    </a:ext>
                  </a:extLst>
                </a:gridCol>
                <a:gridCol w="1016000">
                  <a:extLst>
                    <a:ext uri="{9D8B030D-6E8A-4147-A177-3AD203B41FA5}">
                      <a16:colId xmlns:a16="http://schemas.microsoft.com/office/drawing/2014/main" val="2967064550"/>
                    </a:ext>
                  </a:extLst>
                </a:gridCol>
                <a:gridCol w="1016000">
                  <a:extLst>
                    <a:ext uri="{9D8B030D-6E8A-4147-A177-3AD203B41FA5}">
                      <a16:colId xmlns:a16="http://schemas.microsoft.com/office/drawing/2014/main" val="731575279"/>
                    </a:ext>
                  </a:extLst>
                </a:gridCol>
                <a:gridCol w="1016000">
                  <a:extLst>
                    <a:ext uri="{9D8B030D-6E8A-4147-A177-3AD203B41FA5}">
                      <a16:colId xmlns:a16="http://schemas.microsoft.com/office/drawing/2014/main" val="1063869590"/>
                    </a:ext>
                  </a:extLst>
                </a:gridCol>
                <a:gridCol w="1016000">
                  <a:extLst>
                    <a:ext uri="{9D8B030D-6E8A-4147-A177-3AD203B41FA5}">
                      <a16:colId xmlns:a16="http://schemas.microsoft.com/office/drawing/2014/main" val="1429645934"/>
                    </a:ext>
                  </a:extLst>
                </a:gridCol>
              </a:tblGrid>
              <a:tr h="370840">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988240574"/>
                  </a:ext>
                </a:extLst>
              </a:tr>
            </a:tbl>
          </a:graphicData>
        </a:graphic>
      </p:graphicFrame>
      <p:sp>
        <p:nvSpPr>
          <p:cNvPr id="13" name="TextBox 12">
            <a:extLst>
              <a:ext uri="{FF2B5EF4-FFF2-40B4-BE49-F238E27FC236}">
                <a16:creationId xmlns:a16="http://schemas.microsoft.com/office/drawing/2014/main" id="{23DEEFBF-006A-0C6A-7260-8B79E94A6FF3}"/>
              </a:ext>
            </a:extLst>
          </p:cNvPr>
          <p:cNvSpPr txBox="1"/>
          <p:nvPr/>
        </p:nvSpPr>
        <p:spPr>
          <a:xfrm>
            <a:off x="1967113" y="4256569"/>
            <a:ext cx="4075539" cy="369332"/>
          </a:xfrm>
          <a:prstGeom prst="rect">
            <a:avLst/>
          </a:prstGeom>
          <a:noFill/>
        </p:spPr>
        <p:txBody>
          <a:bodyPr wrap="none" rtlCol="0">
            <a:spAutoFit/>
          </a:bodyPr>
          <a:lstStyle/>
          <a:p>
            <a:r>
              <a:rPr lang="en-US" dirty="0"/>
              <a:t>Synchronous Fireflies (</a:t>
            </a:r>
            <a:r>
              <a:rPr lang="en-US" i="1" dirty="0"/>
              <a:t>Photinus </a:t>
            </a:r>
            <a:r>
              <a:rPr lang="en-US" i="1" dirty="0" err="1"/>
              <a:t>carolinas</a:t>
            </a:r>
            <a:r>
              <a:rPr lang="en-US" dirty="0"/>
              <a:t>)</a:t>
            </a:r>
          </a:p>
        </p:txBody>
      </p:sp>
      <p:sp>
        <p:nvSpPr>
          <p:cNvPr id="5" name="TextBox 4">
            <a:extLst>
              <a:ext uri="{FF2B5EF4-FFF2-40B4-BE49-F238E27FC236}">
                <a16:creationId xmlns:a16="http://schemas.microsoft.com/office/drawing/2014/main" id="{B5FA6DB4-5F52-F293-6B1D-10E3082F725E}"/>
              </a:ext>
            </a:extLst>
          </p:cNvPr>
          <p:cNvSpPr txBox="1"/>
          <p:nvPr/>
        </p:nvSpPr>
        <p:spPr>
          <a:xfrm>
            <a:off x="7505700" y="5769002"/>
            <a:ext cx="2209800" cy="369332"/>
          </a:xfrm>
          <a:prstGeom prst="rect">
            <a:avLst/>
          </a:prstGeom>
          <a:noFill/>
        </p:spPr>
        <p:txBody>
          <a:bodyPr wrap="square" rtlCol="0">
            <a:spAutoFit/>
          </a:bodyPr>
          <a:lstStyle/>
          <a:p>
            <a:r>
              <a:rPr lang="en-US" b="1" dirty="0"/>
              <a:t>A symphony of light!</a:t>
            </a:r>
          </a:p>
        </p:txBody>
      </p:sp>
    </p:spTree>
    <p:extLst>
      <p:ext uri="{BB962C8B-B14F-4D97-AF65-F5344CB8AC3E}">
        <p14:creationId xmlns:p14="http://schemas.microsoft.com/office/powerpoint/2010/main" val="1366113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tterfly on a flower&#10;&#10;Description automatically generated">
            <a:extLst>
              <a:ext uri="{FF2B5EF4-FFF2-40B4-BE49-F238E27FC236}">
                <a16:creationId xmlns:a16="http://schemas.microsoft.com/office/drawing/2014/main" id="{6B22BEF0-44CB-EEC5-D398-F2C01F2F47F2}"/>
              </a:ext>
            </a:extLst>
          </p:cNvPr>
          <p:cNvPicPr>
            <a:picLocks noChangeAspect="1"/>
          </p:cNvPicPr>
          <p:nvPr/>
        </p:nvPicPr>
        <p:blipFill>
          <a:blip r:embed="rId3"/>
          <a:srcRect b="19"/>
          <a:stretch/>
        </p:blipFill>
        <p:spPr>
          <a:xfrm>
            <a:off x="2002064" y="1123527"/>
            <a:ext cx="8187867" cy="4604800"/>
          </a:xfrm>
          <a:prstGeom prst="rect">
            <a:avLst/>
          </a:prstGeom>
        </p:spPr>
      </p:pic>
    </p:spTree>
    <p:extLst>
      <p:ext uri="{BB962C8B-B14F-4D97-AF65-F5344CB8AC3E}">
        <p14:creationId xmlns:p14="http://schemas.microsoft.com/office/powerpoint/2010/main" val="567385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957B2D15-55F7-3946-8E04-9E87F66FC44F}"/>
              </a:ext>
            </a:extLst>
          </p:cNvPr>
          <p:cNvPicPr>
            <a:picLocks noChangeAspect="1"/>
          </p:cNvPicPr>
          <p:nvPr/>
        </p:nvPicPr>
        <p:blipFill>
          <a:blip r:embed="rId3"/>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4B2F4ADF-B2C6-3D44-AC7F-150441B2AA75}"/>
              </a:ext>
            </a:extLst>
          </p:cNvPr>
          <p:cNvSpPr txBox="1"/>
          <p:nvPr/>
        </p:nvSpPr>
        <p:spPr>
          <a:xfrm>
            <a:off x="5921829" y="464457"/>
            <a:ext cx="4818742" cy="5509200"/>
          </a:xfrm>
          <a:prstGeom prst="rect">
            <a:avLst/>
          </a:prstGeom>
          <a:noFill/>
        </p:spPr>
        <p:txBody>
          <a:bodyPr wrap="square" rtlCol="0">
            <a:spAutoFit/>
          </a:bodyPr>
          <a:lstStyle/>
          <a:p>
            <a:r>
              <a:rPr lang="en-US" sz="3200" b="1" dirty="0"/>
              <a:t>How to help fireflies</a:t>
            </a:r>
            <a:r>
              <a:rPr lang="en-US" sz="3200" dirty="0"/>
              <a:t>:</a:t>
            </a:r>
          </a:p>
          <a:p>
            <a:endParaRPr lang="en-US" sz="3200" dirty="0"/>
          </a:p>
          <a:p>
            <a:r>
              <a:rPr lang="en-US" sz="3200" dirty="0"/>
              <a:t>Create habitat</a:t>
            </a:r>
          </a:p>
          <a:p>
            <a:endParaRPr lang="en-US" sz="3200" dirty="0"/>
          </a:p>
          <a:p>
            <a:r>
              <a:rPr lang="en-US" sz="3200" dirty="0"/>
              <a:t>Limit Pesticides</a:t>
            </a:r>
          </a:p>
          <a:p>
            <a:endParaRPr lang="en-US" sz="3200" dirty="0"/>
          </a:p>
          <a:p>
            <a:r>
              <a:rPr lang="en-US" sz="3200" dirty="0"/>
              <a:t>Preserve wet areas</a:t>
            </a:r>
          </a:p>
          <a:p>
            <a:endParaRPr lang="en-US" sz="3200" dirty="0"/>
          </a:p>
          <a:p>
            <a:r>
              <a:rPr lang="en-US" sz="3200" dirty="0"/>
              <a:t>Turn off outdoor lights</a:t>
            </a:r>
          </a:p>
          <a:p>
            <a:endParaRPr lang="en-US" sz="3200" dirty="0"/>
          </a:p>
          <a:p>
            <a:endParaRPr lang="en-US" sz="3200" dirty="0"/>
          </a:p>
        </p:txBody>
      </p:sp>
    </p:spTree>
    <p:extLst>
      <p:ext uri="{BB962C8B-B14F-4D97-AF65-F5344CB8AC3E}">
        <p14:creationId xmlns:p14="http://schemas.microsoft.com/office/powerpoint/2010/main" val="326853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4170BEEF-0903-534A-A87E-5DDC53EF991B}"/>
              </a:ext>
            </a:extLst>
          </p:cNvPr>
          <p:cNvPicPr>
            <a:picLocks noChangeAspect="1"/>
          </p:cNvPicPr>
          <p:nvPr/>
        </p:nvPicPr>
        <p:blipFill>
          <a:blip r:embed="rId3"/>
          <a:stretch>
            <a:fillRect/>
          </a:stretch>
        </p:blipFill>
        <p:spPr>
          <a:xfrm>
            <a:off x="4236657" y="643467"/>
            <a:ext cx="3718685" cy="5571066"/>
          </a:xfrm>
          <a:prstGeom prst="rect">
            <a:avLst/>
          </a:prstGeom>
        </p:spPr>
      </p:pic>
    </p:spTree>
    <p:extLst>
      <p:ext uri="{BB962C8B-B14F-4D97-AF65-F5344CB8AC3E}">
        <p14:creationId xmlns:p14="http://schemas.microsoft.com/office/powerpoint/2010/main" val="1736187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489FA1-CD5C-6A4F-88FE-C0450641B52F}"/>
              </a:ext>
            </a:extLst>
          </p:cNvPr>
          <p:cNvPicPr>
            <a:picLocks noChangeAspect="1"/>
          </p:cNvPicPr>
          <p:nvPr/>
        </p:nvPicPr>
        <p:blipFill>
          <a:blip r:embed="rId2"/>
          <a:srcRect/>
          <a:stretch/>
        </p:blipFill>
        <p:spPr>
          <a:xfrm>
            <a:off x="6698997" y="854323"/>
            <a:ext cx="5049596" cy="5049596"/>
          </a:xfrm>
          <a:prstGeom prst="rect">
            <a:avLst/>
          </a:prstGeom>
        </p:spPr>
      </p:pic>
      <p:sp>
        <p:nvSpPr>
          <p:cNvPr id="6" name="TextBox 5">
            <a:extLst>
              <a:ext uri="{FF2B5EF4-FFF2-40B4-BE49-F238E27FC236}">
                <a16:creationId xmlns:a16="http://schemas.microsoft.com/office/drawing/2014/main" id="{0320FAC4-72D3-2D47-B642-47D2AA9752CC}"/>
              </a:ext>
            </a:extLst>
          </p:cNvPr>
          <p:cNvSpPr txBox="1"/>
          <p:nvPr/>
        </p:nvSpPr>
        <p:spPr>
          <a:xfrm>
            <a:off x="268724" y="3633739"/>
            <a:ext cx="5621785" cy="1200329"/>
          </a:xfrm>
          <a:prstGeom prst="rect">
            <a:avLst/>
          </a:prstGeom>
          <a:noFill/>
        </p:spPr>
        <p:txBody>
          <a:bodyPr wrap="square" rtlCol="0">
            <a:spAutoFit/>
          </a:bodyPr>
          <a:lstStyle/>
          <a:p>
            <a:endParaRPr lang="en-US" sz="2400" dirty="0"/>
          </a:p>
          <a:p>
            <a:r>
              <a:rPr lang="en-US" sz="2400" dirty="0"/>
              <a:t>Created by Becky Griffin</a:t>
            </a:r>
          </a:p>
          <a:p>
            <a:r>
              <a:rPr lang="en-US" sz="2400" dirty="0" err="1"/>
              <a:t>beckygri@uga.edu</a:t>
            </a:r>
            <a:endParaRPr lang="en-US" sz="2400" dirty="0"/>
          </a:p>
        </p:txBody>
      </p:sp>
      <p:pic>
        <p:nvPicPr>
          <p:cNvPr id="10" name="Picture 9" descr="Logo, company name&#10;&#10;Description automatically generated">
            <a:extLst>
              <a:ext uri="{FF2B5EF4-FFF2-40B4-BE49-F238E27FC236}">
                <a16:creationId xmlns:a16="http://schemas.microsoft.com/office/drawing/2014/main" id="{281FF12A-CBA5-5549-9282-47C293ADF591}"/>
              </a:ext>
            </a:extLst>
          </p:cNvPr>
          <p:cNvPicPr>
            <a:picLocks noChangeAspect="1"/>
          </p:cNvPicPr>
          <p:nvPr/>
        </p:nvPicPr>
        <p:blipFill>
          <a:blip r:embed="rId3"/>
          <a:stretch>
            <a:fillRect/>
          </a:stretch>
        </p:blipFill>
        <p:spPr>
          <a:xfrm>
            <a:off x="443407" y="5160530"/>
            <a:ext cx="1337285" cy="1367269"/>
          </a:xfrm>
          <a:prstGeom prst="rect">
            <a:avLst/>
          </a:prstGeom>
        </p:spPr>
      </p:pic>
      <p:sp>
        <p:nvSpPr>
          <p:cNvPr id="2" name="TextBox 1">
            <a:extLst>
              <a:ext uri="{FF2B5EF4-FFF2-40B4-BE49-F238E27FC236}">
                <a16:creationId xmlns:a16="http://schemas.microsoft.com/office/drawing/2014/main" id="{3CE7E565-FA2D-1035-806F-E63852B3A245}"/>
              </a:ext>
            </a:extLst>
          </p:cNvPr>
          <p:cNvSpPr txBox="1"/>
          <p:nvPr/>
        </p:nvSpPr>
        <p:spPr>
          <a:xfrm>
            <a:off x="177800" y="639910"/>
            <a:ext cx="6667500" cy="2739211"/>
          </a:xfrm>
          <a:prstGeom prst="rect">
            <a:avLst/>
          </a:prstGeom>
          <a:noFill/>
        </p:spPr>
        <p:txBody>
          <a:bodyPr wrap="square" rtlCol="0">
            <a:spAutoFit/>
          </a:bodyPr>
          <a:lstStyle/>
          <a:p>
            <a:r>
              <a:rPr lang="en-US" sz="3200" b="1" dirty="0"/>
              <a:t>Introduction to Fireflies PowerPoint</a:t>
            </a:r>
          </a:p>
          <a:p>
            <a:endParaRPr lang="en-US" sz="2800" b="1" dirty="0"/>
          </a:p>
          <a:p>
            <a:r>
              <a:rPr lang="en-US" sz="2800" b="1" dirty="0"/>
              <a:t>Part 1 of 2 Firefly Educator Series</a:t>
            </a:r>
          </a:p>
          <a:p>
            <a:endParaRPr lang="en-US" sz="2800" b="1" dirty="0"/>
          </a:p>
          <a:p>
            <a:r>
              <a:rPr lang="en-US" sz="2800" b="1" dirty="0"/>
              <a:t>Lights OFF, Fireflies ON project</a:t>
            </a:r>
          </a:p>
          <a:p>
            <a:endParaRPr lang="en-US" sz="2800" b="1" dirty="0"/>
          </a:p>
        </p:txBody>
      </p:sp>
      <p:pic>
        <p:nvPicPr>
          <p:cNvPr id="4" name="Picture 3" descr="A logo for a company&#10;&#10;Description automatically generated">
            <a:extLst>
              <a:ext uri="{FF2B5EF4-FFF2-40B4-BE49-F238E27FC236}">
                <a16:creationId xmlns:a16="http://schemas.microsoft.com/office/drawing/2014/main" id="{FAD26FF8-B772-1724-77C7-7FB6B06672F3}"/>
              </a:ext>
            </a:extLst>
          </p:cNvPr>
          <p:cNvPicPr>
            <a:picLocks noChangeAspect="1"/>
          </p:cNvPicPr>
          <p:nvPr/>
        </p:nvPicPr>
        <p:blipFill>
          <a:blip r:embed="rId4"/>
          <a:stretch>
            <a:fillRect/>
          </a:stretch>
        </p:blipFill>
        <p:spPr>
          <a:xfrm>
            <a:off x="2388816" y="5160529"/>
            <a:ext cx="1381602" cy="1367270"/>
          </a:xfrm>
          <a:prstGeom prst="rect">
            <a:avLst/>
          </a:prstGeom>
        </p:spPr>
      </p:pic>
      <p:pic>
        <p:nvPicPr>
          <p:cNvPr id="9" name="Picture 8" descr="A logo of a school&#10;&#10;Description automatically generated">
            <a:extLst>
              <a:ext uri="{FF2B5EF4-FFF2-40B4-BE49-F238E27FC236}">
                <a16:creationId xmlns:a16="http://schemas.microsoft.com/office/drawing/2014/main" id="{F07728EC-F1BF-3E17-9FDC-27BE18544184}"/>
              </a:ext>
            </a:extLst>
          </p:cNvPr>
          <p:cNvPicPr>
            <a:picLocks noChangeAspect="1"/>
          </p:cNvPicPr>
          <p:nvPr/>
        </p:nvPicPr>
        <p:blipFill>
          <a:blip r:embed="rId5"/>
          <a:stretch>
            <a:fillRect/>
          </a:stretch>
        </p:blipFill>
        <p:spPr>
          <a:xfrm>
            <a:off x="4230583" y="5025235"/>
            <a:ext cx="1519238" cy="1637857"/>
          </a:xfrm>
          <a:prstGeom prst="rect">
            <a:avLst/>
          </a:prstGeom>
        </p:spPr>
      </p:pic>
      <p:cxnSp>
        <p:nvCxnSpPr>
          <p:cNvPr id="12" name="Straight Connector 11">
            <a:extLst>
              <a:ext uri="{FF2B5EF4-FFF2-40B4-BE49-F238E27FC236}">
                <a16:creationId xmlns:a16="http://schemas.microsoft.com/office/drawing/2014/main" id="{15E7EF43-0F45-A76C-F1DA-913003E1E5F8}"/>
              </a:ext>
            </a:extLst>
          </p:cNvPr>
          <p:cNvCxnSpPr/>
          <p:nvPr/>
        </p:nvCxnSpPr>
        <p:spPr>
          <a:xfrm>
            <a:off x="2146300" y="5160529"/>
            <a:ext cx="0" cy="1176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A86B3E-0459-898F-3484-B13229D5FB38}"/>
              </a:ext>
            </a:extLst>
          </p:cNvPr>
          <p:cNvCxnSpPr/>
          <p:nvPr/>
        </p:nvCxnSpPr>
        <p:spPr>
          <a:xfrm>
            <a:off x="4000500" y="5160529"/>
            <a:ext cx="0" cy="1176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38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DD688A-71B3-248D-9599-36ACEA77F277}"/>
              </a:ext>
            </a:extLst>
          </p:cNvPr>
          <p:cNvPicPr>
            <a:picLocks noChangeAspect="1"/>
          </p:cNvPicPr>
          <p:nvPr/>
        </p:nvPicPr>
        <p:blipFill>
          <a:blip r:embed="rId3"/>
          <a:srcRect t="9" b="9"/>
          <a:stretch/>
        </p:blipFill>
        <p:spPr>
          <a:xfrm>
            <a:off x="1143049" y="643467"/>
            <a:ext cx="9905902" cy="5571066"/>
          </a:xfrm>
          <a:prstGeom prst="rect">
            <a:avLst/>
          </a:prstGeom>
        </p:spPr>
      </p:pic>
    </p:spTree>
    <p:extLst>
      <p:ext uri="{BB962C8B-B14F-4D97-AF65-F5344CB8AC3E}">
        <p14:creationId xmlns:p14="http://schemas.microsoft.com/office/powerpoint/2010/main" val="1234011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5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ee on a flower&#10;&#10;Description automatically generated">
            <a:extLst>
              <a:ext uri="{FF2B5EF4-FFF2-40B4-BE49-F238E27FC236}">
                <a16:creationId xmlns:a16="http://schemas.microsoft.com/office/drawing/2014/main" id="{23EAFCBF-1852-AF63-327E-4E4B79280CE0}"/>
              </a:ext>
            </a:extLst>
          </p:cNvPr>
          <p:cNvPicPr>
            <a:picLocks noChangeAspect="1"/>
          </p:cNvPicPr>
          <p:nvPr/>
        </p:nvPicPr>
        <p:blipFill>
          <a:blip r:embed="rId3"/>
          <a:srcRect t="1865" r="1" b="1"/>
          <a:stretch/>
        </p:blipFill>
        <p:spPr>
          <a:xfrm>
            <a:off x="1049829" y="643467"/>
            <a:ext cx="10092342" cy="5571066"/>
          </a:xfrm>
          <a:prstGeom prst="rect">
            <a:avLst/>
          </a:prstGeom>
        </p:spPr>
      </p:pic>
    </p:spTree>
    <p:extLst>
      <p:ext uri="{BB962C8B-B14F-4D97-AF65-F5344CB8AC3E}">
        <p14:creationId xmlns:p14="http://schemas.microsoft.com/office/powerpoint/2010/main" val="347215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9C4249-6556-EF51-3133-35C7B0582316}"/>
              </a:ext>
            </a:extLst>
          </p:cNvPr>
          <p:cNvPicPr>
            <a:picLocks noChangeAspect="1"/>
          </p:cNvPicPr>
          <p:nvPr/>
        </p:nvPicPr>
        <p:blipFill>
          <a:blip r:embed="rId3"/>
          <a:srcRect t="13397" b="13397"/>
          <a:stretch/>
        </p:blipFill>
        <p:spPr>
          <a:xfrm>
            <a:off x="2002064" y="1123526"/>
            <a:ext cx="8213499" cy="4619215"/>
          </a:xfrm>
          <a:prstGeom prst="rect">
            <a:avLst/>
          </a:prstGeom>
        </p:spPr>
      </p:pic>
      <p:sp>
        <p:nvSpPr>
          <p:cNvPr id="2" name="TextBox 1">
            <a:extLst>
              <a:ext uri="{FF2B5EF4-FFF2-40B4-BE49-F238E27FC236}">
                <a16:creationId xmlns:a16="http://schemas.microsoft.com/office/drawing/2014/main" id="{FEFE3383-32E4-4350-DA8F-EB441EDC8B4F}"/>
              </a:ext>
            </a:extLst>
          </p:cNvPr>
          <p:cNvSpPr txBox="1"/>
          <p:nvPr/>
        </p:nvSpPr>
        <p:spPr>
          <a:xfrm>
            <a:off x="2002064" y="5843588"/>
            <a:ext cx="5670324" cy="261610"/>
          </a:xfrm>
          <a:prstGeom prst="rect">
            <a:avLst/>
          </a:prstGeom>
          <a:noFill/>
        </p:spPr>
        <p:txBody>
          <a:bodyPr wrap="square" rtlCol="0">
            <a:spAutoFit/>
          </a:bodyPr>
          <a:lstStyle/>
          <a:p>
            <a:r>
              <a:rPr lang="en-US" sz="1100" dirty="0"/>
              <a:t>Photo by David </a:t>
            </a:r>
            <a:r>
              <a:rPr lang="en-US" sz="1100" dirty="0" err="1"/>
              <a:t>Cappaert</a:t>
            </a:r>
            <a:r>
              <a:rPr lang="en-US" sz="1100" dirty="0"/>
              <a:t>, </a:t>
            </a:r>
            <a:r>
              <a:rPr lang="en-US" sz="1100" dirty="0" err="1"/>
              <a:t>Bugwood</a:t>
            </a:r>
            <a:r>
              <a:rPr lang="en-US" sz="1100" dirty="0"/>
              <a:t> images</a:t>
            </a:r>
          </a:p>
        </p:txBody>
      </p:sp>
      <p:sp>
        <p:nvSpPr>
          <p:cNvPr id="4" name="TextBox 3">
            <a:extLst>
              <a:ext uri="{FF2B5EF4-FFF2-40B4-BE49-F238E27FC236}">
                <a16:creationId xmlns:a16="http://schemas.microsoft.com/office/drawing/2014/main" id="{51739CDA-D3FF-F6F1-2E5D-6BF553D5C09D}"/>
              </a:ext>
            </a:extLst>
          </p:cNvPr>
          <p:cNvSpPr txBox="1"/>
          <p:nvPr/>
        </p:nvSpPr>
        <p:spPr>
          <a:xfrm>
            <a:off x="2143125" y="5363528"/>
            <a:ext cx="1457325" cy="369332"/>
          </a:xfrm>
          <a:prstGeom prst="rect">
            <a:avLst/>
          </a:prstGeom>
          <a:noFill/>
        </p:spPr>
        <p:txBody>
          <a:bodyPr wrap="square" rtlCol="0">
            <a:spAutoFit/>
          </a:bodyPr>
          <a:lstStyle/>
          <a:p>
            <a:r>
              <a:rPr lang="en-US" dirty="0"/>
              <a:t>UGA2158030</a:t>
            </a:r>
          </a:p>
        </p:txBody>
      </p:sp>
    </p:spTree>
    <p:extLst>
      <p:ext uri="{BB962C8B-B14F-4D97-AF65-F5344CB8AC3E}">
        <p14:creationId xmlns:p14="http://schemas.microsoft.com/office/powerpoint/2010/main" val="396087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5C764-C0D1-D575-0A88-EF28AAD50217}"/>
              </a:ext>
            </a:extLst>
          </p:cNvPr>
          <p:cNvPicPr>
            <a:picLocks noChangeAspect="1"/>
          </p:cNvPicPr>
          <p:nvPr/>
        </p:nvPicPr>
        <p:blipFill>
          <a:blip r:embed="rId3"/>
          <a:srcRect/>
          <a:stretch/>
        </p:blipFill>
        <p:spPr>
          <a:xfrm>
            <a:off x="3032736" y="0"/>
            <a:ext cx="9159264" cy="6858000"/>
          </a:xfrm>
          <a:prstGeom prst="rect">
            <a:avLst/>
          </a:prstGeom>
        </p:spPr>
      </p:pic>
      <p:sp>
        <p:nvSpPr>
          <p:cNvPr id="4" name="TextBox 3">
            <a:extLst>
              <a:ext uri="{FF2B5EF4-FFF2-40B4-BE49-F238E27FC236}">
                <a16:creationId xmlns:a16="http://schemas.microsoft.com/office/drawing/2014/main" id="{A4F51BB2-F915-2E2A-6AE0-910C2AD7E60D}"/>
              </a:ext>
            </a:extLst>
          </p:cNvPr>
          <p:cNvSpPr txBox="1"/>
          <p:nvPr/>
        </p:nvSpPr>
        <p:spPr>
          <a:xfrm>
            <a:off x="210065" y="420129"/>
            <a:ext cx="2669059" cy="2246769"/>
          </a:xfrm>
          <a:prstGeom prst="rect">
            <a:avLst/>
          </a:prstGeom>
          <a:noFill/>
        </p:spPr>
        <p:txBody>
          <a:bodyPr wrap="square" rtlCol="0">
            <a:spAutoFit/>
          </a:bodyPr>
          <a:lstStyle/>
          <a:p>
            <a:pPr algn="ctr"/>
            <a:r>
              <a:rPr lang="en-US" sz="2800" dirty="0">
                <a:latin typeface="Dreaming Outloud Pro" panose="020F0502020204030204" pitchFamily="34" charset="0"/>
                <a:cs typeface="Dreaming Outloud Pro" panose="020F0502020204030204" pitchFamily="34" charset="0"/>
              </a:rPr>
              <a:t>Firefly</a:t>
            </a:r>
          </a:p>
          <a:p>
            <a:endParaRPr lang="en-US" sz="2800" dirty="0">
              <a:latin typeface="Dreaming Outloud Pro" panose="020F0502020204030204" pitchFamily="34" charset="0"/>
              <a:cs typeface="Dreaming Outloud Pro" panose="020F0502020204030204" pitchFamily="34" charset="0"/>
            </a:endParaRPr>
          </a:p>
          <a:p>
            <a:pPr algn="ctr"/>
            <a:r>
              <a:rPr lang="en-US" sz="2800" dirty="0">
                <a:latin typeface="Dreaming Outloud Pro" panose="020F0502020204030204" pitchFamily="34" charset="0"/>
                <a:cs typeface="Dreaming Outloud Pro" panose="020F0502020204030204" pitchFamily="34" charset="0"/>
              </a:rPr>
              <a:t>Or </a:t>
            </a:r>
          </a:p>
          <a:p>
            <a:endParaRPr lang="en-US" sz="2800" dirty="0">
              <a:latin typeface="Dreaming Outloud Pro" panose="020F0502020204030204" pitchFamily="34" charset="0"/>
              <a:cs typeface="Dreaming Outloud Pro" panose="020F0502020204030204" pitchFamily="34" charset="0"/>
            </a:endParaRPr>
          </a:p>
          <a:p>
            <a:pPr algn="ctr"/>
            <a:r>
              <a:rPr lang="en-US" sz="2800" dirty="0">
                <a:latin typeface="Dreaming Outloud Pro" panose="020F0502020204030204" pitchFamily="34" charset="0"/>
                <a:cs typeface="Dreaming Outloud Pro" panose="020F0502020204030204" pitchFamily="34" charset="0"/>
              </a:rPr>
              <a:t>Lightning Bug?</a:t>
            </a:r>
          </a:p>
        </p:txBody>
      </p:sp>
      <p:pic>
        <p:nvPicPr>
          <p:cNvPr id="6" name="Picture 5" descr="A black and yellow bug&#10;&#10;Description automatically generated">
            <a:extLst>
              <a:ext uri="{FF2B5EF4-FFF2-40B4-BE49-F238E27FC236}">
                <a16:creationId xmlns:a16="http://schemas.microsoft.com/office/drawing/2014/main" id="{437B7447-9FF3-A46A-9471-9572483EBE66}"/>
              </a:ext>
            </a:extLst>
          </p:cNvPr>
          <p:cNvPicPr>
            <a:picLocks noChangeAspect="1"/>
          </p:cNvPicPr>
          <p:nvPr/>
        </p:nvPicPr>
        <p:blipFill>
          <a:blip r:embed="rId4"/>
          <a:stretch>
            <a:fillRect/>
          </a:stretch>
        </p:blipFill>
        <p:spPr>
          <a:xfrm>
            <a:off x="210065" y="4008513"/>
            <a:ext cx="2446835" cy="2008444"/>
          </a:xfrm>
          <a:prstGeom prst="rect">
            <a:avLst/>
          </a:prstGeom>
        </p:spPr>
      </p:pic>
    </p:spTree>
    <p:extLst>
      <p:ext uri="{BB962C8B-B14F-4D97-AF65-F5344CB8AC3E}">
        <p14:creationId xmlns:p14="http://schemas.microsoft.com/office/powerpoint/2010/main" val="306237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9055B3C-A0F3-1C4C-9505-EA98645E91A8}"/>
              </a:ext>
            </a:extLst>
          </p:cNvPr>
          <p:cNvPicPr>
            <a:picLocks noChangeAspect="1"/>
          </p:cNvPicPr>
          <p:nvPr/>
        </p:nvPicPr>
        <p:blipFill rotWithShape="1">
          <a:blip r:embed="rId3"/>
          <a:srcRect t="22829"/>
          <a:stretch/>
        </p:blipFill>
        <p:spPr>
          <a:xfrm>
            <a:off x="1401097" y="959621"/>
            <a:ext cx="8790039" cy="5241699"/>
          </a:xfrm>
          <a:prstGeom prst="rect">
            <a:avLst/>
          </a:prstGeom>
          <a:ln w="19050">
            <a:solidFill>
              <a:schemeClr val="tx1"/>
            </a:solidFill>
          </a:ln>
        </p:spPr>
      </p:pic>
      <p:sp>
        <p:nvSpPr>
          <p:cNvPr id="4" name="TextBox 3">
            <a:extLst>
              <a:ext uri="{FF2B5EF4-FFF2-40B4-BE49-F238E27FC236}">
                <a16:creationId xmlns:a16="http://schemas.microsoft.com/office/drawing/2014/main" id="{F6036E1D-0FF3-C941-8C07-97E12B81D448}"/>
              </a:ext>
            </a:extLst>
          </p:cNvPr>
          <p:cNvSpPr txBox="1"/>
          <p:nvPr/>
        </p:nvSpPr>
        <p:spPr>
          <a:xfrm>
            <a:off x="4667069" y="353961"/>
            <a:ext cx="2515396" cy="461665"/>
          </a:xfrm>
          <a:prstGeom prst="rect">
            <a:avLst/>
          </a:prstGeom>
          <a:noFill/>
        </p:spPr>
        <p:txBody>
          <a:bodyPr wrap="square" rtlCol="0">
            <a:spAutoFit/>
          </a:bodyPr>
          <a:lstStyle/>
          <a:p>
            <a:r>
              <a:rPr lang="en-US" sz="2400" dirty="0"/>
              <a:t>Fireflies in the US</a:t>
            </a:r>
          </a:p>
        </p:txBody>
      </p:sp>
      <p:sp>
        <p:nvSpPr>
          <p:cNvPr id="5" name="TextBox 4">
            <a:extLst>
              <a:ext uri="{FF2B5EF4-FFF2-40B4-BE49-F238E27FC236}">
                <a16:creationId xmlns:a16="http://schemas.microsoft.com/office/drawing/2014/main" id="{8AF3463F-F871-5D42-8C07-E2E9DBF003B6}"/>
              </a:ext>
            </a:extLst>
          </p:cNvPr>
          <p:cNvSpPr txBox="1"/>
          <p:nvPr/>
        </p:nvSpPr>
        <p:spPr>
          <a:xfrm>
            <a:off x="8214852" y="6334904"/>
            <a:ext cx="3436374" cy="369332"/>
          </a:xfrm>
          <a:prstGeom prst="rect">
            <a:avLst/>
          </a:prstGeom>
          <a:noFill/>
        </p:spPr>
        <p:txBody>
          <a:bodyPr wrap="square" rtlCol="0">
            <a:spAutoFit/>
          </a:bodyPr>
          <a:lstStyle/>
          <a:p>
            <a:r>
              <a:rPr lang="en-US" i="1" dirty="0"/>
              <a:t>Data from Xerces Society 2019</a:t>
            </a:r>
          </a:p>
        </p:txBody>
      </p:sp>
    </p:spTree>
    <p:extLst>
      <p:ext uri="{BB962C8B-B14F-4D97-AF65-F5344CB8AC3E}">
        <p14:creationId xmlns:p14="http://schemas.microsoft.com/office/powerpoint/2010/main" val="96109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45AD54-879D-C647-8633-532B88ECBD77}"/>
              </a:ext>
            </a:extLst>
          </p:cNvPr>
          <p:cNvSpPr txBox="1"/>
          <p:nvPr/>
        </p:nvSpPr>
        <p:spPr>
          <a:xfrm>
            <a:off x="315310" y="290005"/>
            <a:ext cx="4809106" cy="1384995"/>
          </a:xfrm>
          <a:prstGeom prst="rect">
            <a:avLst/>
          </a:prstGeom>
          <a:noFill/>
        </p:spPr>
        <p:txBody>
          <a:bodyPr wrap="square" rtlCol="0">
            <a:spAutoFit/>
          </a:bodyPr>
          <a:lstStyle/>
          <a:p>
            <a:r>
              <a:rPr lang="en-US" sz="2800" dirty="0"/>
              <a:t>Kingdom		Animalia</a:t>
            </a:r>
          </a:p>
          <a:p>
            <a:r>
              <a:rPr lang="en-US" sz="2800" dirty="0"/>
              <a:t>Phylum		Arthropoda</a:t>
            </a:r>
          </a:p>
          <a:p>
            <a:r>
              <a:rPr lang="en-US" sz="2800" dirty="0"/>
              <a:t>Class			Insecta</a:t>
            </a:r>
          </a:p>
        </p:txBody>
      </p:sp>
      <p:pic>
        <p:nvPicPr>
          <p:cNvPr id="4" name="Picture 3" descr="A close up of a bee&#10;&#10;Description automatically generated">
            <a:extLst>
              <a:ext uri="{FF2B5EF4-FFF2-40B4-BE49-F238E27FC236}">
                <a16:creationId xmlns:a16="http://schemas.microsoft.com/office/drawing/2014/main" id="{4AB8D741-E376-2A60-8580-274FB922CF26}"/>
              </a:ext>
            </a:extLst>
          </p:cNvPr>
          <p:cNvPicPr>
            <a:picLocks noChangeAspect="1"/>
          </p:cNvPicPr>
          <p:nvPr/>
        </p:nvPicPr>
        <p:blipFill>
          <a:blip r:embed="rId3"/>
          <a:stretch>
            <a:fillRect/>
          </a:stretch>
        </p:blipFill>
        <p:spPr>
          <a:xfrm>
            <a:off x="315310" y="3569110"/>
            <a:ext cx="3431114" cy="1930002"/>
          </a:xfrm>
          <a:prstGeom prst="rect">
            <a:avLst/>
          </a:prstGeom>
        </p:spPr>
      </p:pic>
      <p:pic>
        <p:nvPicPr>
          <p:cNvPr id="6" name="Picture 5" descr="A fly on a flower&#10;&#10;Description automatically generated">
            <a:extLst>
              <a:ext uri="{FF2B5EF4-FFF2-40B4-BE49-F238E27FC236}">
                <a16:creationId xmlns:a16="http://schemas.microsoft.com/office/drawing/2014/main" id="{CE4715AA-2083-B164-887C-AA84E9EABF14}"/>
              </a:ext>
            </a:extLst>
          </p:cNvPr>
          <p:cNvPicPr>
            <a:picLocks noChangeAspect="1"/>
          </p:cNvPicPr>
          <p:nvPr/>
        </p:nvPicPr>
        <p:blipFill>
          <a:blip r:embed="rId4"/>
          <a:stretch>
            <a:fillRect/>
          </a:stretch>
        </p:blipFill>
        <p:spPr>
          <a:xfrm>
            <a:off x="3864077" y="3569110"/>
            <a:ext cx="3431115" cy="1930002"/>
          </a:xfrm>
          <a:prstGeom prst="rect">
            <a:avLst/>
          </a:prstGeom>
        </p:spPr>
      </p:pic>
      <p:pic>
        <p:nvPicPr>
          <p:cNvPr id="8" name="Picture 7">
            <a:extLst>
              <a:ext uri="{FF2B5EF4-FFF2-40B4-BE49-F238E27FC236}">
                <a16:creationId xmlns:a16="http://schemas.microsoft.com/office/drawing/2014/main" id="{328BCBED-E208-DCA4-EEB2-A158EB9416AD}"/>
              </a:ext>
            </a:extLst>
          </p:cNvPr>
          <p:cNvPicPr>
            <a:picLocks noChangeAspect="1"/>
          </p:cNvPicPr>
          <p:nvPr/>
        </p:nvPicPr>
        <p:blipFill>
          <a:blip r:embed="rId5"/>
          <a:srcRect/>
          <a:stretch/>
        </p:blipFill>
        <p:spPr>
          <a:xfrm rot="5400000">
            <a:off x="8230780" y="2912480"/>
            <a:ext cx="1930003" cy="3243264"/>
          </a:xfrm>
          <a:prstGeom prst="rect">
            <a:avLst/>
          </a:prstGeom>
        </p:spPr>
      </p:pic>
      <p:sp>
        <p:nvSpPr>
          <p:cNvPr id="3" name="TextBox 2">
            <a:extLst>
              <a:ext uri="{FF2B5EF4-FFF2-40B4-BE49-F238E27FC236}">
                <a16:creationId xmlns:a16="http://schemas.microsoft.com/office/drawing/2014/main" id="{7D45E6DD-CE0D-AD65-975E-0887A9598743}"/>
              </a:ext>
            </a:extLst>
          </p:cNvPr>
          <p:cNvSpPr txBox="1"/>
          <p:nvPr/>
        </p:nvSpPr>
        <p:spPr>
          <a:xfrm>
            <a:off x="5371906" y="1815806"/>
            <a:ext cx="1199681" cy="523220"/>
          </a:xfrm>
          <a:prstGeom prst="rect">
            <a:avLst/>
          </a:prstGeom>
          <a:noFill/>
        </p:spPr>
        <p:txBody>
          <a:bodyPr wrap="square" rtlCol="0">
            <a:spAutoFit/>
          </a:bodyPr>
          <a:lstStyle/>
          <a:p>
            <a:r>
              <a:rPr lang="en-US" sz="2800" b="1" dirty="0"/>
              <a:t>Order</a:t>
            </a:r>
          </a:p>
        </p:txBody>
      </p:sp>
      <p:sp>
        <p:nvSpPr>
          <p:cNvPr id="5" name="TextBox 4">
            <a:extLst>
              <a:ext uri="{FF2B5EF4-FFF2-40B4-BE49-F238E27FC236}">
                <a16:creationId xmlns:a16="http://schemas.microsoft.com/office/drawing/2014/main" id="{3D105292-57B4-6E5E-3B1B-D701BFC2C57F}"/>
              </a:ext>
            </a:extLst>
          </p:cNvPr>
          <p:cNvSpPr txBox="1"/>
          <p:nvPr/>
        </p:nvSpPr>
        <p:spPr>
          <a:xfrm>
            <a:off x="315310" y="2679895"/>
            <a:ext cx="3107795" cy="830997"/>
          </a:xfrm>
          <a:prstGeom prst="rect">
            <a:avLst/>
          </a:prstGeom>
          <a:noFill/>
        </p:spPr>
        <p:txBody>
          <a:bodyPr wrap="square" rtlCol="0">
            <a:spAutoFit/>
          </a:bodyPr>
          <a:lstStyle/>
          <a:p>
            <a:r>
              <a:rPr lang="en-US" sz="2400" b="1" dirty="0"/>
              <a:t>Hymenoptera</a:t>
            </a:r>
          </a:p>
          <a:p>
            <a:r>
              <a:rPr lang="en-US" sz="2400" dirty="0"/>
              <a:t>Bees, Wasps, and Ants</a:t>
            </a:r>
          </a:p>
        </p:txBody>
      </p:sp>
      <p:sp>
        <p:nvSpPr>
          <p:cNvPr id="7" name="TextBox 6">
            <a:extLst>
              <a:ext uri="{FF2B5EF4-FFF2-40B4-BE49-F238E27FC236}">
                <a16:creationId xmlns:a16="http://schemas.microsoft.com/office/drawing/2014/main" id="{7771D3B6-7D09-4575-91ED-D9479AF3CC7F}"/>
              </a:ext>
            </a:extLst>
          </p:cNvPr>
          <p:cNvSpPr txBox="1"/>
          <p:nvPr/>
        </p:nvSpPr>
        <p:spPr>
          <a:xfrm>
            <a:off x="5198803" y="2695722"/>
            <a:ext cx="1199681" cy="830997"/>
          </a:xfrm>
          <a:prstGeom prst="rect">
            <a:avLst/>
          </a:prstGeom>
          <a:noFill/>
        </p:spPr>
        <p:txBody>
          <a:bodyPr wrap="square" rtlCol="0">
            <a:spAutoFit/>
          </a:bodyPr>
          <a:lstStyle/>
          <a:p>
            <a:r>
              <a:rPr lang="en-US" sz="2400" b="1" dirty="0"/>
              <a:t>Diptera</a:t>
            </a:r>
          </a:p>
          <a:p>
            <a:r>
              <a:rPr lang="en-US" sz="2400" dirty="0"/>
              <a:t>Flies</a:t>
            </a:r>
          </a:p>
        </p:txBody>
      </p:sp>
      <p:sp>
        <p:nvSpPr>
          <p:cNvPr id="9" name="TextBox 8">
            <a:extLst>
              <a:ext uri="{FF2B5EF4-FFF2-40B4-BE49-F238E27FC236}">
                <a16:creationId xmlns:a16="http://schemas.microsoft.com/office/drawing/2014/main" id="{C1F38624-7571-AB94-CEF0-738B7A73CDD8}"/>
              </a:ext>
            </a:extLst>
          </p:cNvPr>
          <p:cNvSpPr txBox="1"/>
          <p:nvPr/>
        </p:nvSpPr>
        <p:spPr>
          <a:xfrm>
            <a:off x="8527467" y="2695722"/>
            <a:ext cx="1673817" cy="830997"/>
          </a:xfrm>
          <a:prstGeom prst="rect">
            <a:avLst/>
          </a:prstGeom>
          <a:noFill/>
        </p:spPr>
        <p:txBody>
          <a:bodyPr wrap="square" rtlCol="0">
            <a:spAutoFit/>
          </a:bodyPr>
          <a:lstStyle/>
          <a:p>
            <a:r>
              <a:rPr lang="en-US" sz="2400" b="1" dirty="0"/>
              <a:t>Coleoptera</a:t>
            </a:r>
          </a:p>
          <a:p>
            <a:r>
              <a:rPr lang="en-US" sz="2400" dirty="0"/>
              <a:t>Beetles</a:t>
            </a:r>
          </a:p>
        </p:txBody>
      </p:sp>
      <p:pic>
        <p:nvPicPr>
          <p:cNvPr id="11" name="Picture 10">
            <a:extLst>
              <a:ext uri="{FF2B5EF4-FFF2-40B4-BE49-F238E27FC236}">
                <a16:creationId xmlns:a16="http://schemas.microsoft.com/office/drawing/2014/main" id="{FFBB0C98-A10E-C976-2E88-0342644F2EAD}"/>
              </a:ext>
            </a:extLst>
          </p:cNvPr>
          <p:cNvPicPr>
            <a:picLocks noChangeAspect="1"/>
          </p:cNvPicPr>
          <p:nvPr/>
        </p:nvPicPr>
        <p:blipFill>
          <a:blip r:embed="rId6"/>
          <a:srcRect/>
          <a:stretch/>
        </p:blipFill>
        <p:spPr>
          <a:xfrm rot="5400000">
            <a:off x="8824349" y="-244590"/>
            <a:ext cx="2262755" cy="3059500"/>
          </a:xfrm>
          <a:prstGeom prst="rect">
            <a:avLst/>
          </a:prstGeom>
        </p:spPr>
      </p:pic>
      <p:sp>
        <p:nvSpPr>
          <p:cNvPr id="10" name="TextBox 9">
            <a:extLst>
              <a:ext uri="{FF2B5EF4-FFF2-40B4-BE49-F238E27FC236}">
                <a16:creationId xmlns:a16="http://schemas.microsoft.com/office/drawing/2014/main" id="{3A7CD8DE-2EBA-F2CA-5C2A-CFD322B0A002}"/>
              </a:ext>
            </a:extLst>
          </p:cNvPr>
          <p:cNvSpPr txBox="1"/>
          <p:nvPr/>
        </p:nvSpPr>
        <p:spPr>
          <a:xfrm>
            <a:off x="8425976" y="2416538"/>
            <a:ext cx="3243263" cy="246221"/>
          </a:xfrm>
          <a:prstGeom prst="rect">
            <a:avLst/>
          </a:prstGeom>
          <a:noFill/>
        </p:spPr>
        <p:txBody>
          <a:bodyPr wrap="square" rtlCol="0">
            <a:spAutoFit/>
          </a:bodyPr>
          <a:lstStyle/>
          <a:p>
            <a:r>
              <a:rPr lang="en-US" sz="1000" dirty="0"/>
              <a:t>Photo by Jessica </a:t>
            </a:r>
            <a:r>
              <a:rPr lang="en-US" sz="1000" dirty="0" err="1"/>
              <a:t>Louque</a:t>
            </a:r>
            <a:r>
              <a:rPr lang="en-US" sz="1000" dirty="0"/>
              <a:t>, Smithers </a:t>
            </a:r>
            <a:r>
              <a:rPr lang="en-US" sz="1000" dirty="0" err="1"/>
              <a:t>Viscient</a:t>
            </a:r>
            <a:r>
              <a:rPr lang="en-US" sz="1000" dirty="0"/>
              <a:t>, </a:t>
            </a:r>
            <a:r>
              <a:rPr lang="en-US" sz="1000" dirty="0" err="1"/>
              <a:t>Bugwood.org</a:t>
            </a:r>
            <a:endParaRPr lang="en-US" sz="1000" dirty="0"/>
          </a:p>
        </p:txBody>
      </p:sp>
      <p:sp>
        <p:nvSpPr>
          <p:cNvPr id="12" name="TextBox 11">
            <a:extLst>
              <a:ext uri="{FF2B5EF4-FFF2-40B4-BE49-F238E27FC236}">
                <a16:creationId xmlns:a16="http://schemas.microsoft.com/office/drawing/2014/main" id="{936DC098-EA64-9B23-7AA8-5F854928E410}"/>
              </a:ext>
            </a:extLst>
          </p:cNvPr>
          <p:cNvSpPr txBox="1"/>
          <p:nvPr/>
        </p:nvSpPr>
        <p:spPr>
          <a:xfrm>
            <a:off x="315310" y="5629275"/>
            <a:ext cx="3870928" cy="246221"/>
          </a:xfrm>
          <a:prstGeom prst="rect">
            <a:avLst/>
          </a:prstGeom>
          <a:noFill/>
        </p:spPr>
        <p:txBody>
          <a:bodyPr wrap="square" rtlCol="0">
            <a:spAutoFit/>
          </a:bodyPr>
          <a:lstStyle/>
          <a:p>
            <a:r>
              <a:rPr lang="en-US" sz="1000" dirty="0"/>
              <a:t>These three photos by Becky Griffin</a:t>
            </a:r>
          </a:p>
        </p:txBody>
      </p:sp>
    </p:spTree>
    <p:extLst>
      <p:ext uri="{BB962C8B-B14F-4D97-AF65-F5344CB8AC3E}">
        <p14:creationId xmlns:p14="http://schemas.microsoft.com/office/powerpoint/2010/main" val="273118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1ADC25-56F0-5351-7B67-DABFB169E5C8}"/>
              </a:ext>
            </a:extLst>
          </p:cNvPr>
          <p:cNvSpPr txBox="1"/>
          <p:nvPr/>
        </p:nvSpPr>
        <p:spPr>
          <a:xfrm>
            <a:off x="471488" y="2872899"/>
            <a:ext cx="4412181"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Kingdom	Animalia</a:t>
            </a:r>
          </a:p>
          <a:p>
            <a:pPr indent="-228600">
              <a:lnSpc>
                <a:spcPct val="90000"/>
              </a:lnSpc>
              <a:spcAft>
                <a:spcPts val="600"/>
              </a:spcAft>
              <a:buFont typeface="Arial" panose="020B0604020202020204" pitchFamily="34" charset="0"/>
              <a:buChar char="•"/>
            </a:pPr>
            <a:r>
              <a:rPr lang="en-US" sz="2200" dirty="0"/>
              <a:t>Phylum	Arthropoda</a:t>
            </a:r>
          </a:p>
          <a:p>
            <a:pPr indent="-228600">
              <a:lnSpc>
                <a:spcPct val="90000"/>
              </a:lnSpc>
              <a:spcAft>
                <a:spcPts val="600"/>
              </a:spcAft>
              <a:buFont typeface="Arial" panose="020B0604020202020204" pitchFamily="34" charset="0"/>
              <a:buChar char="•"/>
            </a:pPr>
            <a:r>
              <a:rPr lang="en-US" sz="2200" dirty="0"/>
              <a:t>Class		Insecta</a:t>
            </a:r>
          </a:p>
          <a:p>
            <a:pPr indent="-228600">
              <a:lnSpc>
                <a:spcPct val="90000"/>
              </a:lnSpc>
              <a:spcAft>
                <a:spcPts val="600"/>
              </a:spcAft>
              <a:buFont typeface="Arial" panose="020B0604020202020204" pitchFamily="34" charset="0"/>
              <a:buChar char="•"/>
            </a:pPr>
            <a:r>
              <a:rPr lang="en-US" sz="2200" dirty="0"/>
              <a:t>Order		Coleoptera (beetles)</a:t>
            </a:r>
          </a:p>
          <a:p>
            <a:pPr indent="-228600">
              <a:lnSpc>
                <a:spcPct val="90000"/>
              </a:lnSpc>
              <a:spcAft>
                <a:spcPts val="600"/>
              </a:spcAft>
              <a:buFont typeface="Arial" panose="020B0604020202020204" pitchFamily="34" charset="0"/>
              <a:buChar char="•"/>
            </a:pPr>
            <a:r>
              <a:rPr lang="en-US" sz="2200" dirty="0"/>
              <a:t>Family	</a:t>
            </a:r>
            <a:r>
              <a:rPr lang="en-US" sz="2200" b="1" dirty="0"/>
              <a:t>Lamp</a:t>
            </a:r>
            <a:r>
              <a:rPr lang="en-US" sz="2200" dirty="0"/>
              <a:t>yridae</a:t>
            </a:r>
          </a:p>
          <a:p>
            <a:pPr indent="-228600">
              <a:lnSpc>
                <a:spcPct val="90000"/>
              </a:lnSpc>
              <a:spcAft>
                <a:spcPts val="600"/>
              </a:spcAft>
              <a:buFont typeface="Arial" panose="020B0604020202020204" pitchFamily="34" charset="0"/>
              <a:buChar char="•"/>
            </a:pPr>
            <a:r>
              <a:rPr lang="en-US" sz="2200" dirty="0"/>
              <a:t>Genus	Photinus</a:t>
            </a:r>
          </a:p>
          <a:p>
            <a:pPr indent="-228600">
              <a:lnSpc>
                <a:spcPct val="90000"/>
              </a:lnSpc>
              <a:spcAft>
                <a:spcPts val="600"/>
              </a:spcAft>
              <a:buFont typeface="Arial" panose="020B0604020202020204" pitchFamily="34" charset="0"/>
              <a:buChar char="•"/>
            </a:pPr>
            <a:r>
              <a:rPr lang="en-US" sz="2200" dirty="0"/>
              <a:t>Species	Pyralis</a:t>
            </a:r>
          </a:p>
        </p:txBody>
      </p:sp>
      <p:sp>
        <p:nvSpPr>
          <p:cNvPr id="2" name="TextBox 1">
            <a:extLst>
              <a:ext uri="{FF2B5EF4-FFF2-40B4-BE49-F238E27FC236}">
                <a16:creationId xmlns:a16="http://schemas.microsoft.com/office/drawing/2014/main" id="{03F811D5-1EB6-CE4B-4D91-B119370C201D}"/>
              </a:ext>
            </a:extLst>
          </p:cNvPr>
          <p:cNvSpPr txBox="1"/>
          <p:nvPr/>
        </p:nvSpPr>
        <p:spPr>
          <a:xfrm>
            <a:off x="882967" y="651933"/>
            <a:ext cx="4000701" cy="1200329"/>
          </a:xfrm>
          <a:prstGeom prst="rect">
            <a:avLst/>
          </a:prstGeom>
          <a:noFill/>
        </p:spPr>
        <p:txBody>
          <a:bodyPr wrap="square" rtlCol="0">
            <a:spAutoFit/>
          </a:bodyPr>
          <a:lstStyle/>
          <a:p>
            <a:r>
              <a:rPr lang="en-US" sz="2400" dirty="0"/>
              <a:t>Big Dipper Firefly or </a:t>
            </a:r>
          </a:p>
          <a:p>
            <a:r>
              <a:rPr lang="en-US" sz="2400" dirty="0"/>
              <a:t>The Common Eastern Firefly</a:t>
            </a:r>
          </a:p>
          <a:p>
            <a:r>
              <a:rPr lang="en-US" sz="2400" i="1" dirty="0"/>
              <a:t>Photinus Pyralis </a:t>
            </a:r>
            <a:endParaRPr lang="en-US" sz="2400" dirty="0"/>
          </a:p>
        </p:txBody>
      </p:sp>
      <p:pic>
        <p:nvPicPr>
          <p:cNvPr id="4" name="Picture 3">
            <a:extLst>
              <a:ext uri="{FF2B5EF4-FFF2-40B4-BE49-F238E27FC236}">
                <a16:creationId xmlns:a16="http://schemas.microsoft.com/office/drawing/2014/main" id="{EC82E1A7-AFF7-A150-B1FF-ADA0D62C0EBA}"/>
              </a:ext>
            </a:extLst>
          </p:cNvPr>
          <p:cNvPicPr>
            <a:picLocks noChangeAspect="1"/>
          </p:cNvPicPr>
          <p:nvPr/>
        </p:nvPicPr>
        <p:blipFill>
          <a:blip r:embed="rId3"/>
          <a:srcRect t="17546" b="17546"/>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63F9B051-CD5A-E201-0EA6-910893EE37D5}"/>
              </a:ext>
            </a:extLst>
          </p:cNvPr>
          <p:cNvSpPr txBox="1"/>
          <p:nvPr/>
        </p:nvSpPr>
        <p:spPr>
          <a:xfrm>
            <a:off x="10142290" y="6300132"/>
            <a:ext cx="1879134" cy="400110"/>
          </a:xfrm>
          <a:prstGeom prst="rect">
            <a:avLst/>
          </a:prstGeom>
          <a:noFill/>
        </p:spPr>
        <p:txBody>
          <a:bodyPr wrap="square" rtlCol="0">
            <a:spAutoFit/>
          </a:bodyPr>
          <a:lstStyle/>
          <a:p>
            <a:r>
              <a:rPr lang="en-US" sz="1000" dirty="0">
                <a:solidFill>
                  <a:schemeClr val="bg1"/>
                </a:solidFill>
              </a:rPr>
              <a:t>Photo by Jessica </a:t>
            </a:r>
            <a:r>
              <a:rPr lang="en-US" sz="1000" dirty="0" err="1">
                <a:solidFill>
                  <a:schemeClr val="bg1"/>
                </a:solidFill>
              </a:rPr>
              <a:t>Louque</a:t>
            </a:r>
            <a:r>
              <a:rPr lang="en-US" sz="1000" dirty="0">
                <a:solidFill>
                  <a:schemeClr val="bg1"/>
                </a:solidFill>
              </a:rPr>
              <a:t>, Smithers </a:t>
            </a:r>
            <a:r>
              <a:rPr lang="en-US" sz="1000" dirty="0" err="1">
                <a:solidFill>
                  <a:schemeClr val="bg1"/>
                </a:solidFill>
              </a:rPr>
              <a:t>Viscient</a:t>
            </a:r>
            <a:r>
              <a:rPr lang="en-US" sz="1000" dirty="0">
                <a:solidFill>
                  <a:schemeClr val="bg1"/>
                </a:solidFill>
              </a:rPr>
              <a:t>, </a:t>
            </a:r>
            <a:r>
              <a:rPr lang="en-US" sz="1000" dirty="0" err="1">
                <a:solidFill>
                  <a:schemeClr val="bg1"/>
                </a:solidFill>
              </a:rPr>
              <a:t>Bugwood</a:t>
            </a:r>
            <a:r>
              <a:rPr lang="en-US" sz="1000" dirty="0">
                <a:solidFill>
                  <a:schemeClr val="bg1"/>
                </a:solidFill>
              </a:rPr>
              <a:t>. org</a:t>
            </a:r>
          </a:p>
        </p:txBody>
      </p:sp>
    </p:spTree>
    <p:extLst>
      <p:ext uri="{BB962C8B-B14F-4D97-AF65-F5344CB8AC3E}">
        <p14:creationId xmlns:p14="http://schemas.microsoft.com/office/powerpoint/2010/main" val="2752714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1352</Words>
  <Application>Microsoft Macintosh PowerPoint</Application>
  <PresentationFormat>Widescreen</PresentationFormat>
  <Paragraphs>146</Paragraphs>
  <Slides>22</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Dreaming Outloud Pro</vt:lpstr>
      <vt:lpstr>Google Sans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Rebecca Griffin</cp:lastModifiedBy>
  <cp:revision>46</cp:revision>
  <dcterms:created xsi:type="dcterms:W3CDTF">2021-01-29T20:27:23Z</dcterms:created>
  <dcterms:modified xsi:type="dcterms:W3CDTF">2024-12-12T14:52:05Z</dcterms:modified>
</cp:coreProperties>
</file>