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2"/>
  </p:notesMasterIdLst>
  <p:sldIdLst>
    <p:sldId id="272" r:id="rId2"/>
    <p:sldId id="271" r:id="rId3"/>
    <p:sldId id="273" r:id="rId4"/>
    <p:sldId id="274" r:id="rId5"/>
    <p:sldId id="275" r:id="rId6"/>
    <p:sldId id="294" r:id="rId7"/>
    <p:sldId id="266" r:id="rId8"/>
    <p:sldId id="267" r:id="rId9"/>
    <p:sldId id="268" r:id="rId10"/>
    <p:sldId id="276" r:id="rId11"/>
    <p:sldId id="277" r:id="rId12"/>
    <p:sldId id="269" r:id="rId13"/>
    <p:sldId id="257" r:id="rId14"/>
    <p:sldId id="270" r:id="rId15"/>
    <p:sldId id="258" r:id="rId16"/>
    <p:sldId id="259" r:id="rId17"/>
    <p:sldId id="260" r:id="rId18"/>
    <p:sldId id="293" r:id="rId19"/>
    <p:sldId id="261" r:id="rId20"/>
    <p:sldId id="262" r:id="rId21"/>
    <p:sldId id="263" r:id="rId22"/>
    <p:sldId id="264" r:id="rId23"/>
    <p:sldId id="265" r:id="rId24"/>
    <p:sldId id="295" r:id="rId25"/>
    <p:sldId id="297" r:id="rId26"/>
    <p:sldId id="298" r:id="rId27"/>
    <p:sldId id="296" r:id="rId28"/>
    <p:sldId id="299" r:id="rId29"/>
    <p:sldId id="301" r:id="rId30"/>
    <p:sldId id="30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31"/>
    <p:restoredTop sz="94597"/>
  </p:normalViewPr>
  <p:slideViewPr>
    <p:cSldViewPr snapToGrid="0">
      <p:cViewPr varScale="1">
        <p:scale>
          <a:sx n="100" d="100"/>
          <a:sy n="100" d="100"/>
        </p:scale>
        <p:origin x="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6A2D5-6442-6544-8B9A-5087C2E8882D}" type="datetimeFigureOut">
              <a:rPr lang="en-US" smtClean="0"/>
              <a:t>2/11/25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087D8-271B-7D4F-BB0D-C8345BF863DE}" type="slidenum">
              <a:rPr lang="en-US" smtClean="0"/>
              <a:t>‹#›</a:t>
            </a:fld>
            <a:endParaRPr lang="en-US"/>
          </a:p>
        </p:txBody>
      </p:sp>
    </p:spTree>
    <p:extLst>
      <p:ext uri="{BB962C8B-B14F-4D97-AF65-F5344CB8AC3E}">
        <p14:creationId xmlns:p14="http://schemas.microsoft.com/office/powerpoint/2010/main" val="263461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conserve fireflies we need to provide habitat for all stages of the fireflies life.  The female will lay her eggs on or around rotting logs and twigs.  The larval stage of fireflies like to live under leaf liter in wet areas.  Remember that fireflies are in the larval stage the longest of any of the stages.  Adult fireflies need places to hide from predators which would be trees and shrubs.  They also need places to land when they are flying and flashing their lamps.  The females need grasses to watch the lights of the males.  They also need flowers as some species feed on pollen and/or nectar.  It is preferable that the flowers are in a wet area.</a:t>
            </a:r>
          </a:p>
        </p:txBody>
      </p:sp>
      <p:sp>
        <p:nvSpPr>
          <p:cNvPr id="4" name="Slide Number Placeholder 3"/>
          <p:cNvSpPr>
            <a:spLocks noGrp="1"/>
          </p:cNvSpPr>
          <p:nvPr>
            <p:ph type="sldNum" sz="quarter" idx="5"/>
          </p:nvPr>
        </p:nvSpPr>
        <p:spPr/>
        <p:txBody>
          <a:bodyPr/>
          <a:lstStyle/>
          <a:p>
            <a:fld id="{047087D8-271B-7D4F-BB0D-C8345BF863DE}" type="slidenum">
              <a:rPr lang="en-US" smtClean="0"/>
              <a:t>4</a:t>
            </a:fld>
            <a:endParaRPr lang="en-US"/>
          </a:p>
        </p:txBody>
      </p:sp>
    </p:spTree>
    <p:extLst>
      <p:ext uri="{BB962C8B-B14F-4D97-AF65-F5344CB8AC3E}">
        <p14:creationId xmlns:p14="http://schemas.microsoft.com/office/powerpoint/2010/main" val="340687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larval form of a firefly.  Again, this stage of the firefly needs leaf litter preferably in a wet area.</a:t>
            </a:r>
          </a:p>
        </p:txBody>
      </p:sp>
      <p:sp>
        <p:nvSpPr>
          <p:cNvPr id="4" name="Slide Number Placeholder 3"/>
          <p:cNvSpPr>
            <a:spLocks noGrp="1"/>
          </p:cNvSpPr>
          <p:nvPr>
            <p:ph type="sldNum" sz="quarter" idx="5"/>
          </p:nvPr>
        </p:nvSpPr>
        <p:spPr/>
        <p:txBody>
          <a:bodyPr/>
          <a:lstStyle/>
          <a:p>
            <a:fld id="{047087D8-271B-7D4F-BB0D-C8345BF863DE}" type="slidenum">
              <a:rPr lang="en-US" smtClean="0"/>
              <a:t>5</a:t>
            </a:fld>
            <a:endParaRPr lang="en-US"/>
          </a:p>
        </p:txBody>
      </p:sp>
    </p:spTree>
    <p:extLst>
      <p:ext uri="{BB962C8B-B14F-4D97-AF65-F5344CB8AC3E}">
        <p14:creationId xmlns:p14="http://schemas.microsoft.com/office/powerpoint/2010/main" val="133165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firefly habitat.  Look for rotting logs, grasses, shrubs and trees.</a:t>
            </a:r>
          </a:p>
        </p:txBody>
      </p:sp>
      <p:sp>
        <p:nvSpPr>
          <p:cNvPr id="4" name="Slide Number Placeholder 3"/>
          <p:cNvSpPr>
            <a:spLocks noGrp="1"/>
          </p:cNvSpPr>
          <p:nvPr>
            <p:ph type="sldNum" sz="quarter" idx="5"/>
          </p:nvPr>
        </p:nvSpPr>
        <p:spPr/>
        <p:txBody>
          <a:bodyPr/>
          <a:lstStyle/>
          <a:p>
            <a:fld id="{047087D8-271B-7D4F-BB0D-C8345BF863DE}" type="slidenum">
              <a:rPr lang="en-US" smtClean="0"/>
              <a:t>7</a:t>
            </a:fld>
            <a:endParaRPr lang="en-US"/>
          </a:p>
        </p:txBody>
      </p:sp>
    </p:spTree>
    <p:extLst>
      <p:ext uri="{BB962C8B-B14F-4D97-AF65-F5344CB8AC3E}">
        <p14:creationId xmlns:p14="http://schemas.microsoft.com/office/powerpoint/2010/main" val="367497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a firefly habitat.  Look for grasses, twigs, shrubs, trees.</a:t>
            </a:r>
          </a:p>
        </p:txBody>
      </p:sp>
      <p:sp>
        <p:nvSpPr>
          <p:cNvPr id="4" name="Slide Number Placeholder 3"/>
          <p:cNvSpPr>
            <a:spLocks noGrp="1"/>
          </p:cNvSpPr>
          <p:nvPr>
            <p:ph type="sldNum" sz="quarter" idx="5"/>
          </p:nvPr>
        </p:nvSpPr>
        <p:spPr/>
        <p:txBody>
          <a:bodyPr/>
          <a:lstStyle/>
          <a:p>
            <a:fld id="{047087D8-271B-7D4F-BB0D-C8345BF863DE}" type="slidenum">
              <a:rPr lang="en-US" smtClean="0"/>
              <a:t>8</a:t>
            </a:fld>
            <a:endParaRPr lang="en-US"/>
          </a:p>
        </p:txBody>
      </p:sp>
    </p:spTree>
    <p:extLst>
      <p:ext uri="{BB962C8B-B14F-4D97-AF65-F5344CB8AC3E}">
        <p14:creationId xmlns:p14="http://schemas.microsoft.com/office/powerpoint/2010/main" val="322402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Grasses, shrubs, trees….</a:t>
            </a:r>
          </a:p>
        </p:txBody>
      </p:sp>
      <p:sp>
        <p:nvSpPr>
          <p:cNvPr id="4" name="Slide Number Placeholder 3"/>
          <p:cNvSpPr>
            <a:spLocks noGrp="1"/>
          </p:cNvSpPr>
          <p:nvPr>
            <p:ph type="sldNum" sz="quarter" idx="5"/>
          </p:nvPr>
        </p:nvSpPr>
        <p:spPr/>
        <p:txBody>
          <a:bodyPr/>
          <a:lstStyle/>
          <a:p>
            <a:fld id="{047087D8-271B-7D4F-BB0D-C8345BF863DE}" type="slidenum">
              <a:rPr lang="en-US" smtClean="0"/>
              <a:t>9</a:t>
            </a:fld>
            <a:endParaRPr lang="en-US"/>
          </a:p>
        </p:txBody>
      </p:sp>
    </p:spTree>
    <p:extLst>
      <p:ext uri="{BB962C8B-B14F-4D97-AF65-F5344CB8AC3E}">
        <p14:creationId xmlns:p14="http://schemas.microsoft.com/office/powerpoint/2010/main" val="40352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wet area where a firefly female may lay her eggs.  Notice the leaf litter (wet) and twigs.</a:t>
            </a:r>
          </a:p>
        </p:txBody>
      </p:sp>
      <p:sp>
        <p:nvSpPr>
          <p:cNvPr id="4" name="Slide Number Placeholder 3"/>
          <p:cNvSpPr>
            <a:spLocks noGrp="1"/>
          </p:cNvSpPr>
          <p:nvPr>
            <p:ph type="sldNum" sz="quarter" idx="5"/>
          </p:nvPr>
        </p:nvSpPr>
        <p:spPr/>
        <p:txBody>
          <a:bodyPr/>
          <a:lstStyle/>
          <a:p>
            <a:fld id="{047087D8-271B-7D4F-BB0D-C8345BF863DE}" type="slidenum">
              <a:rPr lang="en-US" smtClean="0"/>
              <a:t>10</a:t>
            </a:fld>
            <a:endParaRPr lang="en-US"/>
          </a:p>
        </p:txBody>
      </p:sp>
    </p:spTree>
    <p:extLst>
      <p:ext uri="{BB962C8B-B14F-4D97-AF65-F5344CB8AC3E}">
        <p14:creationId xmlns:p14="http://schemas.microsoft.com/office/powerpoint/2010/main" val="3130694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 has plenty of water, leaf litter, twigs, shrubs, and trees.</a:t>
            </a:r>
          </a:p>
        </p:txBody>
      </p:sp>
      <p:sp>
        <p:nvSpPr>
          <p:cNvPr id="4" name="Slide Number Placeholder 3"/>
          <p:cNvSpPr>
            <a:spLocks noGrp="1"/>
          </p:cNvSpPr>
          <p:nvPr>
            <p:ph type="sldNum" sz="quarter" idx="5"/>
          </p:nvPr>
        </p:nvSpPr>
        <p:spPr/>
        <p:txBody>
          <a:bodyPr/>
          <a:lstStyle/>
          <a:p>
            <a:fld id="{047087D8-271B-7D4F-BB0D-C8345BF863DE}" type="slidenum">
              <a:rPr lang="en-US" smtClean="0"/>
              <a:t>11</a:t>
            </a:fld>
            <a:endParaRPr lang="en-US"/>
          </a:p>
        </p:txBody>
      </p:sp>
    </p:spTree>
    <p:extLst>
      <p:ext uri="{BB962C8B-B14F-4D97-AF65-F5344CB8AC3E}">
        <p14:creationId xmlns:p14="http://schemas.microsoft.com/office/powerpoint/2010/main" val="3579571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flowers among grasses with trees and shrubs in the background</a:t>
            </a:r>
          </a:p>
        </p:txBody>
      </p:sp>
      <p:sp>
        <p:nvSpPr>
          <p:cNvPr id="4" name="Slide Number Placeholder 3"/>
          <p:cNvSpPr>
            <a:spLocks noGrp="1"/>
          </p:cNvSpPr>
          <p:nvPr>
            <p:ph type="sldNum" sz="quarter" idx="5"/>
          </p:nvPr>
        </p:nvSpPr>
        <p:spPr/>
        <p:txBody>
          <a:bodyPr/>
          <a:lstStyle/>
          <a:p>
            <a:fld id="{047087D8-271B-7D4F-BB0D-C8345BF863DE}" type="slidenum">
              <a:rPr lang="en-US" smtClean="0"/>
              <a:t>12</a:t>
            </a:fld>
            <a:endParaRPr lang="en-US"/>
          </a:p>
        </p:txBody>
      </p:sp>
    </p:spTree>
    <p:extLst>
      <p:ext uri="{BB962C8B-B14F-4D97-AF65-F5344CB8AC3E}">
        <p14:creationId xmlns:p14="http://schemas.microsoft.com/office/powerpoint/2010/main" val="294571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supplies and let the students design their habitats.  Advance this PowerPoint one slide so the students can be reminded of the requirements.  Allow a few minutes at the end of the time period for students to share their drawings, highlighting how they met the habitat requirements.</a:t>
            </a:r>
          </a:p>
        </p:txBody>
      </p:sp>
      <p:sp>
        <p:nvSpPr>
          <p:cNvPr id="4" name="Slide Number Placeholder 3"/>
          <p:cNvSpPr>
            <a:spLocks noGrp="1"/>
          </p:cNvSpPr>
          <p:nvPr>
            <p:ph type="sldNum" sz="quarter" idx="5"/>
          </p:nvPr>
        </p:nvSpPr>
        <p:spPr/>
        <p:txBody>
          <a:bodyPr/>
          <a:lstStyle/>
          <a:p>
            <a:fld id="{047087D8-271B-7D4F-BB0D-C8345BF863DE}" type="slidenum">
              <a:rPr lang="en-US" smtClean="0"/>
              <a:t>28</a:t>
            </a:fld>
            <a:endParaRPr lang="en-US"/>
          </a:p>
        </p:txBody>
      </p:sp>
    </p:spTree>
    <p:extLst>
      <p:ext uri="{BB962C8B-B14F-4D97-AF65-F5344CB8AC3E}">
        <p14:creationId xmlns:p14="http://schemas.microsoft.com/office/powerpoint/2010/main" val="96917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3216B97-908C-CD46-9AFF-4BF459A11D9C}"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25729484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16B97-908C-CD46-9AFF-4BF459A11D9C}"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420405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16B97-908C-CD46-9AFF-4BF459A11D9C}"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93482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216B97-908C-CD46-9AFF-4BF459A11D9C}"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192507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3216B97-908C-CD46-9AFF-4BF459A11D9C}"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10783291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216B97-908C-CD46-9AFF-4BF459A11D9C}" type="datetimeFigureOut">
              <a:rPr lang="en-US" smtClean="0"/>
              <a:t>2/11/25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214896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3216B97-908C-CD46-9AFF-4BF459A11D9C}"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64AAF-ABF3-D74C-8BC4-8C34473AD16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7081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216B97-908C-CD46-9AFF-4BF459A11D9C}" type="datetimeFigureOut">
              <a:rPr lang="en-US" smtClean="0"/>
              <a:t>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53309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16B97-908C-CD46-9AFF-4BF459A11D9C}" type="datetimeFigureOut">
              <a:rPr lang="en-US" smtClean="0"/>
              <a:t>2/11/25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3424825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3216B97-908C-CD46-9AFF-4BF459A11D9C}" type="datetimeFigureOut">
              <a:rPr lang="en-US" smtClean="0"/>
              <a:t>2/11/25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135401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3216B97-908C-CD46-9AFF-4BF459A11D9C}" type="datetimeFigureOut">
              <a:rPr lang="en-US" smtClean="0"/>
              <a:t>2/11/25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10264AAF-ABF3-D74C-8BC4-8C34473AD167}" type="slidenum">
              <a:rPr lang="en-US" smtClean="0"/>
              <a:t>‹#›</a:t>
            </a:fld>
            <a:endParaRPr lang="en-US"/>
          </a:p>
        </p:txBody>
      </p:sp>
    </p:spTree>
    <p:extLst>
      <p:ext uri="{BB962C8B-B14F-4D97-AF65-F5344CB8AC3E}">
        <p14:creationId xmlns:p14="http://schemas.microsoft.com/office/powerpoint/2010/main" val="962640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3216B97-908C-CD46-9AFF-4BF459A11D9C}" type="datetimeFigureOut">
              <a:rPr lang="en-US" smtClean="0"/>
              <a:t>2/11/25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0264AAF-ABF3-D74C-8BC4-8C34473AD167}" type="slidenum">
              <a:rPr lang="en-US" smtClean="0"/>
              <a:t>‹#›</a:t>
            </a:fld>
            <a:endParaRPr lang="en-US"/>
          </a:p>
        </p:txBody>
      </p:sp>
    </p:spTree>
    <p:extLst>
      <p:ext uri="{BB962C8B-B14F-4D97-AF65-F5344CB8AC3E}">
        <p14:creationId xmlns:p14="http://schemas.microsoft.com/office/powerpoint/2010/main" val="26126863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mailto:beckygri@uga.edu" TargetMode="Externa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mailto:beckygri@uga.edu" TargetMode="Externa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0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56814-2426-A262-7F8C-61D12AA23FA8}"/>
              </a:ext>
            </a:extLst>
          </p:cNvPr>
          <p:cNvPicPr>
            <a:picLocks noChangeAspect="1"/>
          </p:cNvPicPr>
          <p:nvPr/>
        </p:nvPicPr>
        <p:blipFill>
          <a:blip r:embed="rId2"/>
          <a:srcRect/>
          <a:stretch/>
        </p:blipFill>
        <p:spPr>
          <a:xfrm>
            <a:off x="7112976" y="355601"/>
            <a:ext cx="4713415" cy="4713415"/>
          </a:xfrm>
          <a:prstGeom prst="rect">
            <a:avLst/>
          </a:prstGeom>
        </p:spPr>
      </p:pic>
      <p:pic>
        <p:nvPicPr>
          <p:cNvPr id="4" name="Picture 3" descr="A logo for a company&#10;&#10;Description automatically generated">
            <a:extLst>
              <a:ext uri="{FF2B5EF4-FFF2-40B4-BE49-F238E27FC236}">
                <a16:creationId xmlns:a16="http://schemas.microsoft.com/office/drawing/2014/main" id="{3ED1FAA8-A400-C592-E420-5BA20678AAFA}"/>
              </a:ext>
            </a:extLst>
          </p:cNvPr>
          <p:cNvPicPr>
            <a:picLocks noChangeAspect="1"/>
          </p:cNvPicPr>
          <p:nvPr/>
        </p:nvPicPr>
        <p:blipFill>
          <a:blip r:embed="rId3"/>
          <a:stretch>
            <a:fillRect/>
          </a:stretch>
        </p:blipFill>
        <p:spPr>
          <a:xfrm>
            <a:off x="8743386" y="5169321"/>
            <a:ext cx="1550413" cy="1534330"/>
          </a:xfrm>
          <a:prstGeom prst="rect">
            <a:avLst/>
          </a:prstGeom>
        </p:spPr>
      </p:pic>
      <p:pic>
        <p:nvPicPr>
          <p:cNvPr id="6" name="Picture 5" descr="A logo of a school&#10;&#10;Description automatically generated">
            <a:extLst>
              <a:ext uri="{FF2B5EF4-FFF2-40B4-BE49-F238E27FC236}">
                <a16:creationId xmlns:a16="http://schemas.microsoft.com/office/drawing/2014/main" id="{00D65759-CDE6-D838-A0CB-8140170731C0}"/>
              </a:ext>
            </a:extLst>
          </p:cNvPr>
          <p:cNvPicPr>
            <a:picLocks noChangeAspect="1"/>
          </p:cNvPicPr>
          <p:nvPr/>
        </p:nvPicPr>
        <p:blipFill>
          <a:blip r:embed="rId4"/>
          <a:stretch>
            <a:fillRect/>
          </a:stretch>
        </p:blipFill>
        <p:spPr>
          <a:xfrm>
            <a:off x="10500363" y="5169321"/>
            <a:ext cx="1423209" cy="1534330"/>
          </a:xfrm>
          <a:prstGeom prst="rect">
            <a:avLst/>
          </a:prstGeom>
        </p:spPr>
      </p:pic>
      <p:pic>
        <p:nvPicPr>
          <p:cNvPr id="8" name="Picture 7" descr="A black and red logo&#10;&#10;Description automatically generated">
            <a:extLst>
              <a:ext uri="{FF2B5EF4-FFF2-40B4-BE49-F238E27FC236}">
                <a16:creationId xmlns:a16="http://schemas.microsoft.com/office/drawing/2014/main" id="{FB349DD3-0DC4-E676-D8FB-1CF518BE6E56}"/>
              </a:ext>
            </a:extLst>
          </p:cNvPr>
          <p:cNvPicPr>
            <a:picLocks noChangeAspect="1"/>
          </p:cNvPicPr>
          <p:nvPr/>
        </p:nvPicPr>
        <p:blipFill>
          <a:blip r:embed="rId5"/>
          <a:stretch>
            <a:fillRect/>
          </a:stretch>
        </p:blipFill>
        <p:spPr>
          <a:xfrm>
            <a:off x="7286830" y="5293872"/>
            <a:ext cx="1077024" cy="1063869"/>
          </a:xfrm>
          <a:prstGeom prst="rect">
            <a:avLst/>
          </a:prstGeom>
        </p:spPr>
      </p:pic>
      <p:cxnSp>
        <p:nvCxnSpPr>
          <p:cNvPr id="10" name="Straight Connector 9">
            <a:extLst>
              <a:ext uri="{FF2B5EF4-FFF2-40B4-BE49-F238E27FC236}">
                <a16:creationId xmlns:a16="http://schemas.microsoft.com/office/drawing/2014/main" id="{924F5F25-A934-2261-69D6-C5B50837ADB1}"/>
              </a:ext>
            </a:extLst>
          </p:cNvPr>
          <p:cNvCxnSpPr/>
          <p:nvPr/>
        </p:nvCxnSpPr>
        <p:spPr>
          <a:xfrm>
            <a:off x="8634046" y="5293872"/>
            <a:ext cx="0" cy="1063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8613C1-303D-DE65-2E7B-B2CF58F6AF52}"/>
              </a:ext>
            </a:extLst>
          </p:cNvPr>
          <p:cNvCxnSpPr/>
          <p:nvPr/>
        </p:nvCxnSpPr>
        <p:spPr>
          <a:xfrm>
            <a:off x="10366131" y="5293872"/>
            <a:ext cx="0" cy="1063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FDB668F-7768-2CD7-5A21-A8F7882C726E}"/>
              </a:ext>
            </a:extLst>
          </p:cNvPr>
          <p:cNvSpPr txBox="1"/>
          <p:nvPr/>
        </p:nvSpPr>
        <p:spPr>
          <a:xfrm>
            <a:off x="492841" y="3697094"/>
            <a:ext cx="5703239" cy="1938992"/>
          </a:xfrm>
          <a:prstGeom prst="rect">
            <a:avLst/>
          </a:prstGeom>
          <a:solidFill>
            <a:schemeClr val="accent1">
              <a:lumMod val="40000"/>
              <a:lumOff val="60000"/>
            </a:schemeClr>
          </a:solidFill>
        </p:spPr>
        <p:txBody>
          <a:bodyPr wrap="square" rtlCol="0">
            <a:spAutoFit/>
          </a:bodyPr>
          <a:lstStyle/>
          <a:p>
            <a:r>
              <a:rPr lang="en-US" sz="2400" b="1" dirty="0"/>
              <a:t>Lights OFF, Fireflies ON</a:t>
            </a:r>
          </a:p>
          <a:p>
            <a:r>
              <a:rPr lang="en-US" sz="2400" b="1" dirty="0" err="1"/>
              <a:t>FirefliesON.com</a:t>
            </a:r>
            <a:r>
              <a:rPr lang="en-US" sz="2400" b="1" dirty="0"/>
              <a:t> </a:t>
            </a:r>
          </a:p>
          <a:p>
            <a:endParaRPr lang="en-US" sz="2400" b="1" dirty="0"/>
          </a:p>
          <a:p>
            <a:r>
              <a:rPr lang="en-US" sz="2400" b="1" dirty="0"/>
              <a:t>Fireflies Part 2</a:t>
            </a:r>
          </a:p>
          <a:p>
            <a:r>
              <a:rPr lang="en-US" sz="2400" b="1" dirty="0"/>
              <a:t>Creating Firefly Habitat</a:t>
            </a:r>
          </a:p>
        </p:txBody>
      </p:sp>
      <p:pic>
        <p:nvPicPr>
          <p:cNvPr id="3" name="Picture 2">
            <a:extLst>
              <a:ext uri="{FF2B5EF4-FFF2-40B4-BE49-F238E27FC236}">
                <a16:creationId xmlns:a16="http://schemas.microsoft.com/office/drawing/2014/main" id="{24CBA78E-017F-2B5E-3142-5B5EA280FC49}"/>
              </a:ext>
            </a:extLst>
          </p:cNvPr>
          <p:cNvPicPr>
            <a:picLocks noChangeAspect="1"/>
          </p:cNvPicPr>
          <p:nvPr/>
        </p:nvPicPr>
        <p:blipFill>
          <a:blip r:embed="rId6"/>
          <a:srcRect/>
          <a:stretch/>
        </p:blipFill>
        <p:spPr>
          <a:xfrm>
            <a:off x="551168" y="355601"/>
            <a:ext cx="4852339" cy="3231658"/>
          </a:xfrm>
          <a:prstGeom prst="rect">
            <a:avLst/>
          </a:prstGeom>
        </p:spPr>
      </p:pic>
      <p:sp>
        <p:nvSpPr>
          <p:cNvPr id="5" name="TextBox 4">
            <a:extLst>
              <a:ext uri="{FF2B5EF4-FFF2-40B4-BE49-F238E27FC236}">
                <a16:creationId xmlns:a16="http://schemas.microsoft.com/office/drawing/2014/main" id="{281EEE3C-8DE0-3E3D-EC55-D270165D3A63}"/>
              </a:ext>
            </a:extLst>
          </p:cNvPr>
          <p:cNvSpPr txBox="1"/>
          <p:nvPr/>
        </p:nvSpPr>
        <p:spPr>
          <a:xfrm>
            <a:off x="492841" y="5429931"/>
            <a:ext cx="4910666" cy="1200329"/>
          </a:xfrm>
          <a:prstGeom prst="rect">
            <a:avLst/>
          </a:prstGeom>
          <a:noFill/>
        </p:spPr>
        <p:txBody>
          <a:bodyPr wrap="square" rtlCol="0">
            <a:spAutoFit/>
          </a:bodyPr>
          <a:lstStyle/>
          <a:p>
            <a:endParaRPr lang="en-US" sz="2400" dirty="0"/>
          </a:p>
          <a:p>
            <a:r>
              <a:rPr lang="en-US" sz="2400" b="1" dirty="0"/>
              <a:t>Becky Griffin</a:t>
            </a:r>
          </a:p>
          <a:p>
            <a:r>
              <a:rPr lang="en-US" sz="2400" b="1" dirty="0">
                <a:hlinkClick r:id="rId7"/>
              </a:rPr>
              <a:t>beckygri@uga.edu</a:t>
            </a:r>
            <a:endParaRPr lang="en-US" sz="2400" b="1" dirty="0"/>
          </a:p>
        </p:txBody>
      </p:sp>
      <p:pic>
        <p:nvPicPr>
          <p:cNvPr id="9" name="Picture 8" descr="A cartoon of a penguin&#10;&#10;Description automatically generated">
            <a:extLst>
              <a:ext uri="{FF2B5EF4-FFF2-40B4-BE49-F238E27FC236}">
                <a16:creationId xmlns:a16="http://schemas.microsoft.com/office/drawing/2014/main" id="{9FFE3939-C844-1FDA-0D8B-8CBD576F0557}"/>
              </a:ext>
            </a:extLst>
          </p:cNvPr>
          <p:cNvPicPr>
            <a:picLocks noChangeAspect="1"/>
          </p:cNvPicPr>
          <p:nvPr/>
        </p:nvPicPr>
        <p:blipFill>
          <a:blip r:embed="rId8"/>
          <a:stretch>
            <a:fillRect/>
          </a:stretch>
        </p:blipFill>
        <p:spPr>
          <a:xfrm rot="19390541" flipH="1">
            <a:off x="4929480" y="3869524"/>
            <a:ext cx="1151583" cy="2044700"/>
          </a:xfrm>
          <a:prstGeom prst="rect">
            <a:avLst/>
          </a:prstGeom>
        </p:spPr>
      </p:pic>
    </p:spTree>
    <p:extLst>
      <p:ext uri="{BB962C8B-B14F-4D97-AF65-F5344CB8AC3E}">
        <p14:creationId xmlns:p14="http://schemas.microsoft.com/office/powerpoint/2010/main" val="198952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ddle of water with leaves on it&#10;&#10;Description automatically generated">
            <a:extLst>
              <a:ext uri="{FF2B5EF4-FFF2-40B4-BE49-F238E27FC236}">
                <a16:creationId xmlns:a16="http://schemas.microsoft.com/office/drawing/2014/main" id="{11FB3549-4542-557B-BC61-0BB46A5B4F04}"/>
              </a:ext>
            </a:extLst>
          </p:cNvPr>
          <p:cNvPicPr>
            <a:picLocks noChangeAspect="1"/>
          </p:cNvPicPr>
          <p:nvPr/>
        </p:nvPicPr>
        <p:blipFill rotWithShape="1">
          <a:blip r:embed="rId3"/>
          <a:srcRect t="12920" b="30841"/>
          <a:stretch/>
        </p:blipFill>
        <p:spPr>
          <a:xfrm>
            <a:off x="811766" y="457200"/>
            <a:ext cx="10568467" cy="5943600"/>
          </a:xfrm>
          <a:prstGeom prst="rect">
            <a:avLst/>
          </a:prstGeom>
        </p:spPr>
      </p:pic>
    </p:spTree>
    <p:extLst>
      <p:ext uri="{BB962C8B-B14F-4D97-AF65-F5344CB8AC3E}">
        <p14:creationId xmlns:p14="http://schemas.microsoft.com/office/powerpoint/2010/main" val="11424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tream in the woods&#10;&#10;Description automatically generated">
            <a:extLst>
              <a:ext uri="{FF2B5EF4-FFF2-40B4-BE49-F238E27FC236}">
                <a16:creationId xmlns:a16="http://schemas.microsoft.com/office/drawing/2014/main" id="{B316D86A-C1C9-596F-2504-71B696CF4163}"/>
              </a:ext>
            </a:extLst>
          </p:cNvPr>
          <p:cNvPicPr>
            <a:picLocks noChangeAspect="1"/>
          </p:cNvPicPr>
          <p:nvPr/>
        </p:nvPicPr>
        <p:blipFill rotWithShape="1">
          <a:blip r:embed="rId3"/>
          <a:srcRect t="21224" b="22536"/>
          <a:stretch/>
        </p:blipFill>
        <p:spPr>
          <a:xfrm>
            <a:off x="1143061" y="643467"/>
            <a:ext cx="9905878" cy="5571066"/>
          </a:xfrm>
          <a:prstGeom prst="rect">
            <a:avLst/>
          </a:prstGeom>
        </p:spPr>
      </p:pic>
    </p:spTree>
    <p:extLst>
      <p:ext uri="{BB962C8B-B14F-4D97-AF65-F5344CB8AC3E}">
        <p14:creationId xmlns:p14="http://schemas.microsoft.com/office/powerpoint/2010/main" val="331365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flowers in a grassy field&#10;&#10;Description automatically generated">
            <a:extLst>
              <a:ext uri="{FF2B5EF4-FFF2-40B4-BE49-F238E27FC236}">
                <a16:creationId xmlns:a16="http://schemas.microsoft.com/office/drawing/2014/main" id="{CBCED1FF-9F51-A986-5F4D-7ED349D8120D}"/>
              </a:ext>
            </a:extLst>
          </p:cNvPr>
          <p:cNvPicPr>
            <a:picLocks noChangeAspect="1"/>
          </p:cNvPicPr>
          <p:nvPr/>
        </p:nvPicPr>
        <p:blipFill rotWithShape="1">
          <a:blip r:embed="rId3"/>
          <a:srcRect t="11922" b="31838"/>
          <a:stretch/>
        </p:blipFill>
        <p:spPr>
          <a:xfrm>
            <a:off x="1143061" y="643467"/>
            <a:ext cx="9905878" cy="5571066"/>
          </a:xfrm>
          <a:prstGeom prst="rect">
            <a:avLst/>
          </a:prstGeom>
          <a:ln w="19050">
            <a:solidFill>
              <a:schemeClr val="tx1"/>
            </a:solidFill>
          </a:ln>
        </p:spPr>
      </p:pic>
    </p:spTree>
    <p:extLst>
      <p:ext uri="{BB962C8B-B14F-4D97-AF65-F5344CB8AC3E}">
        <p14:creationId xmlns:p14="http://schemas.microsoft.com/office/powerpoint/2010/main" val="37399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30112-DB0C-BDFF-3EC6-E81B0709D613}"/>
              </a:ext>
            </a:extLst>
          </p:cNvPr>
          <p:cNvSpPr txBox="1"/>
          <p:nvPr/>
        </p:nvSpPr>
        <p:spPr>
          <a:xfrm>
            <a:off x="633446" y="640081"/>
            <a:ext cx="6562262" cy="384924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2800" b="1" dirty="0">
                <a:latin typeface="+mj-lt"/>
                <a:ea typeface="+mj-ea"/>
                <a:cs typeface="+mj-cs"/>
              </a:rPr>
              <a:t>Cardinal Flower</a:t>
            </a:r>
          </a:p>
          <a:p>
            <a:pPr algn="ctr">
              <a:lnSpc>
                <a:spcPct val="90000"/>
              </a:lnSpc>
              <a:spcBef>
                <a:spcPct val="0"/>
              </a:spcBef>
              <a:spcAft>
                <a:spcPts val="600"/>
              </a:spcAft>
            </a:pPr>
            <a:r>
              <a:rPr lang="en-US" sz="2800" b="1" dirty="0">
                <a:latin typeface="+mj-lt"/>
                <a:ea typeface="+mj-ea"/>
                <a:cs typeface="+mj-cs"/>
              </a:rPr>
              <a:t>(</a:t>
            </a:r>
            <a:r>
              <a:rPr lang="en-US" sz="2800" b="1" i="1" dirty="0">
                <a:latin typeface="+mj-lt"/>
                <a:ea typeface="+mj-ea"/>
                <a:cs typeface="+mj-cs"/>
              </a:rPr>
              <a:t>Lobelia cardinalis</a:t>
            </a:r>
            <a:r>
              <a:rPr lang="en-US" sz="2800" b="1" dirty="0">
                <a:latin typeface="+mj-lt"/>
                <a:ea typeface="+mj-ea"/>
                <a:cs typeface="+mj-cs"/>
              </a:rPr>
              <a:t>)</a:t>
            </a:r>
          </a:p>
        </p:txBody>
      </p:sp>
      <p:sp>
        <p:nvSpPr>
          <p:cNvPr id="4" name="TextBox 3">
            <a:extLst>
              <a:ext uri="{FF2B5EF4-FFF2-40B4-BE49-F238E27FC236}">
                <a16:creationId xmlns:a16="http://schemas.microsoft.com/office/drawing/2014/main" id="{D0347DBE-D364-E04A-7E3A-B1962BCC36A3}"/>
              </a:ext>
            </a:extLst>
          </p:cNvPr>
          <p:cNvSpPr txBox="1"/>
          <p:nvPr/>
        </p:nvSpPr>
        <p:spPr>
          <a:xfrm>
            <a:off x="276210" y="462155"/>
            <a:ext cx="6562262" cy="871345"/>
          </a:xfrm>
          <a:prstGeom prst="rect">
            <a:avLst/>
          </a:prstGeom>
          <a:noFill/>
        </p:spPr>
        <p:txBody>
          <a:bodyPr vert="horz" lIns="91440" tIns="45720" rIns="91440" bIns="45720" rtlCol="0">
            <a:noAutofit/>
          </a:bodyPr>
          <a:lstStyle/>
          <a:p>
            <a:pPr algn="ctr">
              <a:lnSpc>
                <a:spcPct val="90000"/>
              </a:lnSpc>
              <a:spcBef>
                <a:spcPts val="1000"/>
              </a:spcBef>
            </a:pPr>
            <a:r>
              <a:rPr lang="en-US" sz="2800" dirty="0"/>
              <a:t>What types of flowers, shrubs and trees would be appropriate to add when creating firefly habitat?</a:t>
            </a:r>
          </a:p>
        </p:txBody>
      </p:sp>
      <p:pic>
        <p:nvPicPr>
          <p:cNvPr id="3" name="Picture 2" descr="A red flower with green leaves&#10;&#10;Description automatically generated">
            <a:extLst>
              <a:ext uri="{FF2B5EF4-FFF2-40B4-BE49-F238E27FC236}">
                <a16:creationId xmlns:a16="http://schemas.microsoft.com/office/drawing/2014/main" id="{DF20E8C6-38E2-C574-2045-3A5174D5FE98}"/>
              </a:ext>
            </a:extLst>
          </p:cNvPr>
          <p:cNvPicPr>
            <a:picLocks noChangeAspect="1"/>
          </p:cNvPicPr>
          <p:nvPr/>
        </p:nvPicPr>
        <p:blipFill rotWithShape="1">
          <a:blip r:embed="rId2"/>
          <a:srcRect t="9044" r="-2" b="7744"/>
          <a:stretch/>
        </p:blipFill>
        <p:spPr>
          <a:xfrm>
            <a:off x="7552944" y="10"/>
            <a:ext cx="4636008" cy="6857990"/>
          </a:xfrm>
          <a:prstGeom prst="rect">
            <a:avLst/>
          </a:prstGeom>
        </p:spPr>
      </p:pic>
    </p:spTree>
    <p:extLst>
      <p:ext uri="{BB962C8B-B14F-4D97-AF65-F5344CB8AC3E}">
        <p14:creationId xmlns:p14="http://schemas.microsoft.com/office/powerpoint/2010/main" val="2346352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AB6BC0-4E1D-7F0B-A6E3-F3AE3A394199}"/>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mj-lt"/>
                <a:ea typeface="+mj-ea"/>
                <a:cs typeface="+mj-cs"/>
              </a:rPr>
              <a:t>Late Boneset</a:t>
            </a:r>
          </a:p>
          <a:p>
            <a:pPr>
              <a:lnSpc>
                <a:spcPct val="90000"/>
              </a:lnSpc>
              <a:spcBef>
                <a:spcPct val="0"/>
              </a:spcBef>
              <a:spcAft>
                <a:spcPts val="600"/>
              </a:spcAft>
            </a:pPr>
            <a:r>
              <a:rPr lang="en-US" sz="2800" dirty="0">
                <a:latin typeface="+mj-lt"/>
                <a:ea typeface="+mj-ea"/>
                <a:cs typeface="+mj-cs"/>
              </a:rPr>
              <a:t>(</a:t>
            </a:r>
            <a:r>
              <a:rPr lang="en-US" sz="2800" i="1" dirty="0">
                <a:latin typeface="+mj-lt"/>
                <a:ea typeface="+mj-ea"/>
                <a:cs typeface="+mj-cs"/>
              </a:rPr>
              <a:t>Eupatorium </a:t>
            </a:r>
            <a:r>
              <a:rPr lang="en-US" sz="2800" i="1" dirty="0" err="1">
                <a:latin typeface="+mj-lt"/>
                <a:ea typeface="+mj-ea"/>
                <a:cs typeface="+mj-cs"/>
              </a:rPr>
              <a:t>serotinum</a:t>
            </a:r>
            <a:r>
              <a:rPr lang="en-US" sz="2800" dirty="0">
                <a:latin typeface="+mj-lt"/>
                <a:ea typeface="+mj-ea"/>
                <a:cs typeface="+mj-cs"/>
              </a:rPr>
              <a:t>)</a:t>
            </a:r>
          </a:p>
        </p:txBody>
      </p:sp>
      <p:pic>
        <p:nvPicPr>
          <p:cNvPr id="3" name="Picture 2" descr="A group of bees on a white flower&#10;&#10;Description automatically generated">
            <a:extLst>
              <a:ext uri="{FF2B5EF4-FFF2-40B4-BE49-F238E27FC236}">
                <a16:creationId xmlns:a16="http://schemas.microsoft.com/office/drawing/2014/main" id="{A84C588D-3098-60E6-C8CC-EEA56D8D8DD4}"/>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4547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EC68BA-093C-EAB6-801B-5A717CC4867D}"/>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White Wood Aster</a:t>
            </a:r>
          </a:p>
          <a:p>
            <a:pPr>
              <a:lnSpc>
                <a:spcPct val="90000"/>
              </a:lnSpc>
              <a:spcAft>
                <a:spcPts val="600"/>
              </a:spcAft>
            </a:pPr>
            <a:r>
              <a:rPr lang="en-US" sz="2200" dirty="0"/>
              <a:t>(</a:t>
            </a:r>
            <a:r>
              <a:rPr lang="en-US" sz="2200" i="1" dirty="0"/>
              <a:t>Eurybia </a:t>
            </a:r>
            <a:r>
              <a:rPr lang="en-US" sz="2200" i="1" dirty="0" err="1"/>
              <a:t>divaricata</a:t>
            </a:r>
            <a:r>
              <a:rPr lang="en-US" sz="2200" dirty="0"/>
              <a:t>)</a:t>
            </a:r>
          </a:p>
        </p:txBody>
      </p:sp>
      <p:pic>
        <p:nvPicPr>
          <p:cNvPr id="3" name="Picture 2">
            <a:extLst>
              <a:ext uri="{FF2B5EF4-FFF2-40B4-BE49-F238E27FC236}">
                <a16:creationId xmlns:a16="http://schemas.microsoft.com/office/drawing/2014/main" id="{690935BF-8D9E-D074-4A30-E2E23123FF40}"/>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8017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01CB68-3BC8-0284-7DC7-A5A22E919B0B}"/>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Bee Balm</a:t>
            </a:r>
          </a:p>
          <a:p>
            <a:pPr>
              <a:lnSpc>
                <a:spcPct val="90000"/>
              </a:lnSpc>
              <a:spcAft>
                <a:spcPts val="600"/>
              </a:spcAft>
            </a:pPr>
            <a:r>
              <a:rPr lang="en-US" sz="2200" dirty="0"/>
              <a:t>(</a:t>
            </a:r>
            <a:r>
              <a:rPr lang="en-US" sz="2200" i="1" dirty="0"/>
              <a:t>Monarda fistulosa</a:t>
            </a:r>
            <a:r>
              <a:rPr lang="en-US" sz="2200" dirty="0"/>
              <a:t>)</a:t>
            </a:r>
          </a:p>
        </p:txBody>
      </p:sp>
      <p:pic>
        <p:nvPicPr>
          <p:cNvPr id="3" name="Picture 2">
            <a:extLst>
              <a:ext uri="{FF2B5EF4-FFF2-40B4-BE49-F238E27FC236}">
                <a16:creationId xmlns:a16="http://schemas.microsoft.com/office/drawing/2014/main" id="{41F0586B-79AD-EE24-3A29-4B881377FBDE}"/>
              </a:ext>
            </a:extLst>
          </p:cNvPr>
          <p:cNvPicPr>
            <a:picLocks noChangeAspect="1"/>
          </p:cNvPicPr>
          <p:nvPr/>
        </p:nvPicPr>
        <p:blipFill>
          <a:blip r:embed="rId2"/>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65241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D3BA7-BCBA-1A28-9089-DB3969E9710F}"/>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Rose Milkweed</a:t>
            </a:r>
          </a:p>
          <a:p>
            <a:pPr>
              <a:lnSpc>
                <a:spcPct val="90000"/>
              </a:lnSpc>
              <a:spcBef>
                <a:spcPct val="0"/>
              </a:spcBef>
              <a:spcAft>
                <a:spcPts val="600"/>
              </a:spcAft>
            </a:pPr>
            <a:r>
              <a:rPr lang="en-US" sz="5400">
                <a:latin typeface="+mj-lt"/>
                <a:ea typeface="+mj-ea"/>
                <a:cs typeface="+mj-cs"/>
              </a:rPr>
              <a:t>(</a:t>
            </a:r>
            <a:r>
              <a:rPr lang="en-US" sz="5400" i="1">
                <a:latin typeface="+mj-lt"/>
                <a:ea typeface="+mj-ea"/>
                <a:cs typeface="+mj-cs"/>
              </a:rPr>
              <a:t>Asclepias incarnata</a:t>
            </a:r>
            <a:r>
              <a:rPr lang="en-US" sz="5400">
                <a:latin typeface="+mj-lt"/>
                <a:ea typeface="+mj-ea"/>
                <a:cs typeface="+mj-cs"/>
              </a:rPr>
              <a:t>)</a:t>
            </a:r>
          </a:p>
        </p:txBody>
      </p:sp>
      <p:pic>
        <p:nvPicPr>
          <p:cNvPr id="3" name="Picture 2" descr="A close-up of a flower&#10;&#10;Description automatically generated">
            <a:extLst>
              <a:ext uri="{FF2B5EF4-FFF2-40B4-BE49-F238E27FC236}">
                <a16:creationId xmlns:a16="http://schemas.microsoft.com/office/drawing/2014/main" id="{2F3BF079-4D2F-A9A7-A2CA-D0084517F6AE}"/>
              </a:ext>
            </a:extLst>
          </p:cNvPr>
          <p:cNvPicPr>
            <a:picLocks noChangeAspect="1"/>
          </p:cNvPicPr>
          <p:nvPr/>
        </p:nvPicPr>
        <p:blipFill>
          <a:blip r:embed="rId2"/>
          <a:srcRect t="8980" r="-1" b="162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44768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464EF-BECC-C242-463E-6EB2DEDFDC8B}"/>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Orange Milkweed – Butterfly Weed</a:t>
            </a:r>
          </a:p>
          <a:p>
            <a:pPr>
              <a:lnSpc>
                <a:spcPct val="90000"/>
              </a:lnSpc>
              <a:spcAft>
                <a:spcPts val="600"/>
              </a:spcAft>
            </a:pPr>
            <a:r>
              <a:rPr lang="en-US" sz="2200" dirty="0"/>
              <a:t>(</a:t>
            </a:r>
            <a:r>
              <a:rPr lang="en-US" sz="2200" i="1" dirty="0"/>
              <a:t>Asclepias Tuberosa</a:t>
            </a:r>
            <a:r>
              <a:rPr lang="en-US" sz="2200" dirty="0"/>
              <a:t>)</a:t>
            </a:r>
          </a:p>
        </p:txBody>
      </p:sp>
      <p:pic>
        <p:nvPicPr>
          <p:cNvPr id="3" name="Picture 2" descr="Close-up of orange flowers on a plant&#10;&#10;Description automatically generated">
            <a:extLst>
              <a:ext uri="{FF2B5EF4-FFF2-40B4-BE49-F238E27FC236}">
                <a16:creationId xmlns:a16="http://schemas.microsoft.com/office/drawing/2014/main" id="{047232FB-737C-0096-26D5-73B4C803452D}"/>
              </a:ext>
            </a:extLst>
          </p:cNvPr>
          <p:cNvPicPr>
            <a:picLocks noChangeAspect="1"/>
          </p:cNvPicPr>
          <p:nvPr/>
        </p:nvPicPr>
        <p:blipFill rotWithShape="1">
          <a:blip r:embed="rId2"/>
          <a:srcRect l="1393" r="233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28652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up of a purple flower&#10;&#10;Description automatically generated">
            <a:extLst>
              <a:ext uri="{FF2B5EF4-FFF2-40B4-BE49-F238E27FC236}">
                <a16:creationId xmlns:a16="http://schemas.microsoft.com/office/drawing/2014/main" id="{8E8B958D-5869-9E1F-0C99-034DD032F12E}"/>
              </a:ext>
            </a:extLst>
          </p:cNvPr>
          <p:cNvPicPr>
            <a:picLocks noChangeAspect="1"/>
          </p:cNvPicPr>
          <p:nvPr/>
        </p:nvPicPr>
        <p:blipFill>
          <a:blip r:embed="rId2"/>
          <a:stretch>
            <a:fillRect/>
          </a:stretch>
        </p:blipFill>
        <p:spPr>
          <a:xfrm>
            <a:off x="6896777" y="643467"/>
            <a:ext cx="4178299" cy="5571066"/>
          </a:xfrm>
          <a:prstGeom prst="rect">
            <a:avLst/>
          </a:prstGeom>
        </p:spPr>
      </p:pic>
      <p:pic>
        <p:nvPicPr>
          <p:cNvPr id="3" name="Picture 2" descr="A tree with purple flowers&#10;&#10;Description automatically generated">
            <a:extLst>
              <a:ext uri="{FF2B5EF4-FFF2-40B4-BE49-F238E27FC236}">
                <a16:creationId xmlns:a16="http://schemas.microsoft.com/office/drawing/2014/main" id="{B338ED0D-95A2-73FC-F708-E516D0530D7D}"/>
              </a:ext>
            </a:extLst>
          </p:cNvPr>
          <p:cNvPicPr>
            <a:picLocks noChangeAspect="1"/>
          </p:cNvPicPr>
          <p:nvPr/>
        </p:nvPicPr>
        <p:blipFill>
          <a:blip r:embed="rId3"/>
          <a:stretch>
            <a:fillRect/>
          </a:stretch>
        </p:blipFill>
        <p:spPr>
          <a:xfrm>
            <a:off x="641180" y="1505331"/>
            <a:ext cx="5129784" cy="3847338"/>
          </a:xfrm>
          <a:prstGeom prst="rect">
            <a:avLst/>
          </a:prstGeom>
        </p:spPr>
      </p:pic>
      <p:sp>
        <p:nvSpPr>
          <p:cNvPr id="2" name="TextBox 1">
            <a:extLst>
              <a:ext uri="{FF2B5EF4-FFF2-40B4-BE49-F238E27FC236}">
                <a16:creationId xmlns:a16="http://schemas.microsoft.com/office/drawing/2014/main" id="{BB037960-13FB-C2F2-0F00-6602D2A85B62}"/>
              </a:ext>
            </a:extLst>
          </p:cNvPr>
          <p:cNvSpPr txBox="1"/>
          <p:nvPr/>
        </p:nvSpPr>
        <p:spPr>
          <a:xfrm>
            <a:off x="1574800" y="643467"/>
            <a:ext cx="3225800" cy="830997"/>
          </a:xfrm>
          <a:prstGeom prst="rect">
            <a:avLst/>
          </a:prstGeom>
          <a:noFill/>
        </p:spPr>
        <p:txBody>
          <a:bodyPr wrap="square" rtlCol="0">
            <a:spAutoFit/>
          </a:bodyPr>
          <a:lstStyle/>
          <a:p>
            <a:r>
              <a:rPr lang="en-US" sz="2400" dirty="0"/>
              <a:t>Joe Pye Weed</a:t>
            </a:r>
          </a:p>
          <a:p>
            <a:r>
              <a:rPr lang="en-US" sz="2400" dirty="0"/>
              <a:t>(</a:t>
            </a:r>
            <a:r>
              <a:rPr lang="en-US" sz="2400" i="1" dirty="0"/>
              <a:t>Eupatorium fistulosum</a:t>
            </a:r>
            <a:r>
              <a:rPr lang="en-US" sz="2400" dirty="0"/>
              <a:t>)</a:t>
            </a:r>
          </a:p>
        </p:txBody>
      </p:sp>
    </p:spTree>
    <p:extLst>
      <p:ext uri="{BB962C8B-B14F-4D97-AF65-F5344CB8AC3E}">
        <p14:creationId xmlns:p14="http://schemas.microsoft.com/office/powerpoint/2010/main" val="3658870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ug&#10;&#10;Description automatically generated">
            <a:extLst>
              <a:ext uri="{FF2B5EF4-FFF2-40B4-BE49-F238E27FC236}">
                <a16:creationId xmlns:a16="http://schemas.microsoft.com/office/drawing/2014/main" id="{3D4DD54A-64B7-C315-6D1D-E062D797988A}"/>
              </a:ext>
            </a:extLst>
          </p:cNvPr>
          <p:cNvPicPr>
            <a:picLocks noChangeAspect="1"/>
          </p:cNvPicPr>
          <p:nvPr/>
        </p:nvPicPr>
        <p:blipFill>
          <a:blip r:embed="rId2"/>
          <a:stretch>
            <a:fillRect/>
          </a:stretch>
        </p:blipFill>
        <p:spPr>
          <a:xfrm>
            <a:off x="601717" y="357351"/>
            <a:ext cx="7772400" cy="5722602"/>
          </a:xfrm>
          <a:prstGeom prst="rect">
            <a:avLst/>
          </a:prstGeom>
          <a:ln w="19050">
            <a:solidFill>
              <a:schemeClr val="tx1"/>
            </a:solidFill>
          </a:ln>
        </p:spPr>
      </p:pic>
      <p:sp>
        <p:nvSpPr>
          <p:cNvPr id="2" name="TextBox 1">
            <a:extLst>
              <a:ext uri="{FF2B5EF4-FFF2-40B4-BE49-F238E27FC236}">
                <a16:creationId xmlns:a16="http://schemas.microsoft.com/office/drawing/2014/main" id="{05E371BF-0A75-ADC2-0C63-73C3F856E806}"/>
              </a:ext>
            </a:extLst>
          </p:cNvPr>
          <p:cNvSpPr txBox="1"/>
          <p:nvPr/>
        </p:nvSpPr>
        <p:spPr>
          <a:xfrm>
            <a:off x="767255" y="5665076"/>
            <a:ext cx="3237186" cy="276999"/>
          </a:xfrm>
          <a:prstGeom prst="rect">
            <a:avLst/>
          </a:prstGeom>
          <a:noFill/>
        </p:spPr>
        <p:txBody>
          <a:bodyPr wrap="square" rtlCol="0">
            <a:spAutoFit/>
          </a:bodyPr>
          <a:lstStyle/>
          <a:p>
            <a:r>
              <a:rPr lang="en-US" sz="1200" i="1" dirty="0"/>
              <a:t>Firefly photo by Don Hunter</a:t>
            </a:r>
          </a:p>
        </p:txBody>
      </p:sp>
      <p:sp>
        <p:nvSpPr>
          <p:cNvPr id="4" name="TextBox 3">
            <a:extLst>
              <a:ext uri="{FF2B5EF4-FFF2-40B4-BE49-F238E27FC236}">
                <a16:creationId xmlns:a16="http://schemas.microsoft.com/office/drawing/2014/main" id="{74A41F54-8C9B-5B5D-491F-1C18F44C3987}"/>
              </a:ext>
            </a:extLst>
          </p:cNvPr>
          <p:cNvSpPr txBox="1"/>
          <p:nvPr/>
        </p:nvSpPr>
        <p:spPr>
          <a:xfrm>
            <a:off x="8744607" y="357351"/>
            <a:ext cx="3142593" cy="369332"/>
          </a:xfrm>
          <a:prstGeom prst="rect">
            <a:avLst/>
          </a:prstGeom>
          <a:noFill/>
        </p:spPr>
        <p:txBody>
          <a:bodyPr wrap="square" rtlCol="0">
            <a:spAutoFit/>
          </a:bodyPr>
          <a:lstStyle/>
          <a:p>
            <a:r>
              <a:rPr lang="en-US" dirty="0"/>
              <a:t>How can we protect fireflies?</a:t>
            </a:r>
          </a:p>
        </p:txBody>
      </p:sp>
      <p:sp>
        <p:nvSpPr>
          <p:cNvPr id="5" name="TextBox 4">
            <a:extLst>
              <a:ext uri="{FF2B5EF4-FFF2-40B4-BE49-F238E27FC236}">
                <a16:creationId xmlns:a16="http://schemas.microsoft.com/office/drawing/2014/main" id="{86C0719D-8B82-D862-B115-163EF1880090}"/>
              </a:ext>
            </a:extLst>
          </p:cNvPr>
          <p:cNvSpPr txBox="1"/>
          <p:nvPr/>
        </p:nvSpPr>
        <p:spPr>
          <a:xfrm>
            <a:off x="3016469" y="592759"/>
            <a:ext cx="2532993" cy="646331"/>
          </a:xfrm>
          <a:prstGeom prst="rect">
            <a:avLst/>
          </a:prstGeom>
          <a:noFill/>
        </p:spPr>
        <p:txBody>
          <a:bodyPr wrap="square" rtlCol="0">
            <a:spAutoFit/>
          </a:bodyPr>
          <a:lstStyle/>
          <a:p>
            <a:r>
              <a:rPr lang="en-US" dirty="0"/>
              <a:t>Common Eastern Firefly</a:t>
            </a:r>
          </a:p>
          <a:p>
            <a:r>
              <a:rPr lang="en-US" i="1" dirty="0"/>
              <a:t>Photinus pyralis</a:t>
            </a:r>
          </a:p>
        </p:txBody>
      </p:sp>
      <p:sp>
        <p:nvSpPr>
          <p:cNvPr id="6" name="TextBox 5">
            <a:extLst>
              <a:ext uri="{FF2B5EF4-FFF2-40B4-BE49-F238E27FC236}">
                <a16:creationId xmlns:a16="http://schemas.microsoft.com/office/drawing/2014/main" id="{A6D04C57-7A07-7C2E-3295-422789867BA4}"/>
              </a:ext>
            </a:extLst>
          </p:cNvPr>
          <p:cNvSpPr txBox="1"/>
          <p:nvPr/>
        </p:nvSpPr>
        <p:spPr>
          <a:xfrm>
            <a:off x="8881241" y="1175559"/>
            <a:ext cx="2690649" cy="646331"/>
          </a:xfrm>
          <a:prstGeom prst="rect">
            <a:avLst/>
          </a:prstGeom>
          <a:noFill/>
        </p:spPr>
        <p:txBody>
          <a:bodyPr wrap="square" rtlCol="0">
            <a:spAutoFit/>
          </a:bodyPr>
          <a:lstStyle/>
          <a:p>
            <a:r>
              <a:rPr lang="en-US" dirty="0"/>
              <a:t>We can turn off outdoor lights at night.</a:t>
            </a:r>
          </a:p>
        </p:txBody>
      </p:sp>
      <p:sp>
        <p:nvSpPr>
          <p:cNvPr id="7" name="TextBox 6">
            <a:extLst>
              <a:ext uri="{FF2B5EF4-FFF2-40B4-BE49-F238E27FC236}">
                <a16:creationId xmlns:a16="http://schemas.microsoft.com/office/drawing/2014/main" id="{17419CC3-8568-BE52-EB38-191799BBA557}"/>
              </a:ext>
            </a:extLst>
          </p:cNvPr>
          <p:cNvSpPr txBox="1"/>
          <p:nvPr/>
        </p:nvSpPr>
        <p:spPr>
          <a:xfrm>
            <a:off x="8881241" y="2353214"/>
            <a:ext cx="2154620" cy="646331"/>
          </a:xfrm>
          <a:prstGeom prst="rect">
            <a:avLst/>
          </a:prstGeom>
          <a:noFill/>
        </p:spPr>
        <p:txBody>
          <a:bodyPr wrap="square" rtlCol="0">
            <a:spAutoFit/>
          </a:bodyPr>
          <a:lstStyle/>
          <a:p>
            <a:r>
              <a:rPr lang="en-US" dirty="0"/>
              <a:t>We can avoid using pesticides.</a:t>
            </a:r>
          </a:p>
        </p:txBody>
      </p:sp>
      <p:sp>
        <p:nvSpPr>
          <p:cNvPr id="8" name="TextBox 7">
            <a:extLst>
              <a:ext uri="{FF2B5EF4-FFF2-40B4-BE49-F238E27FC236}">
                <a16:creationId xmlns:a16="http://schemas.microsoft.com/office/drawing/2014/main" id="{36782B58-AFA6-113A-7CF4-B10A934ED862}"/>
              </a:ext>
            </a:extLst>
          </p:cNvPr>
          <p:cNvSpPr txBox="1"/>
          <p:nvPr/>
        </p:nvSpPr>
        <p:spPr>
          <a:xfrm>
            <a:off x="8881241" y="3421117"/>
            <a:ext cx="2154620" cy="646331"/>
          </a:xfrm>
          <a:prstGeom prst="rect">
            <a:avLst/>
          </a:prstGeom>
          <a:noFill/>
        </p:spPr>
        <p:txBody>
          <a:bodyPr wrap="square" rtlCol="0">
            <a:spAutoFit/>
          </a:bodyPr>
          <a:lstStyle/>
          <a:p>
            <a:r>
              <a:rPr lang="en-US" dirty="0"/>
              <a:t>We can provide for their habitat needs.</a:t>
            </a:r>
          </a:p>
        </p:txBody>
      </p:sp>
    </p:spTree>
    <p:extLst>
      <p:ext uri="{BB962C8B-B14F-4D97-AF65-F5344CB8AC3E}">
        <p14:creationId xmlns:p14="http://schemas.microsoft.com/office/powerpoint/2010/main" val="394210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A6B1E-F0F8-16C5-31D6-18717F7D33A7}"/>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Goldenrod (</a:t>
            </a:r>
            <a:r>
              <a:rPr lang="en-US" sz="2200" i="1" dirty="0"/>
              <a:t>Solidago </a:t>
            </a:r>
            <a:r>
              <a:rPr lang="en-US" sz="2200" dirty="0"/>
              <a:t>spp.)</a:t>
            </a:r>
          </a:p>
        </p:txBody>
      </p:sp>
      <p:pic>
        <p:nvPicPr>
          <p:cNvPr id="3" name="Picture 2" descr="A close-up of a plant&#10;&#10;Description automatically generated">
            <a:extLst>
              <a:ext uri="{FF2B5EF4-FFF2-40B4-BE49-F238E27FC236}">
                <a16:creationId xmlns:a16="http://schemas.microsoft.com/office/drawing/2014/main" id="{B3C27D9B-5F75-BC08-EF50-DF5C0BDA5AB1}"/>
              </a:ext>
            </a:extLst>
          </p:cNvPr>
          <p:cNvPicPr>
            <a:picLocks noChangeAspect="1"/>
          </p:cNvPicPr>
          <p:nvPr/>
        </p:nvPicPr>
        <p:blipFill>
          <a:blip r:embed="rId2"/>
          <a:srcRect l="20485" r="230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597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73B8F-3DE0-4FA5-8B44-93EF921EEFA7}"/>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Red Buckeye (</a:t>
            </a:r>
            <a:r>
              <a:rPr lang="en-US" sz="2200" i="1" dirty="0"/>
              <a:t>Aesculus </a:t>
            </a:r>
            <a:r>
              <a:rPr lang="en-US" sz="2200" i="1" dirty="0" err="1"/>
              <a:t>pavia</a:t>
            </a:r>
            <a:r>
              <a:rPr lang="en-US" sz="2200" dirty="0"/>
              <a:t>)</a:t>
            </a:r>
          </a:p>
        </p:txBody>
      </p:sp>
      <p:pic>
        <p:nvPicPr>
          <p:cNvPr id="5" name="Picture 4" descr="Close-up of a flower and leaves&#10;&#10;Description automatically generated">
            <a:extLst>
              <a:ext uri="{FF2B5EF4-FFF2-40B4-BE49-F238E27FC236}">
                <a16:creationId xmlns:a16="http://schemas.microsoft.com/office/drawing/2014/main" id="{00A2821C-FE8D-AA52-4AC5-BD84A8EEA9F3}"/>
              </a:ext>
            </a:extLst>
          </p:cNvPr>
          <p:cNvPicPr>
            <a:picLocks noChangeAspect="1"/>
          </p:cNvPicPr>
          <p:nvPr/>
        </p:nvPicPr>
        <p:blipFill>
          <a:blip r:embed="rId2"/>
          <a:srcRect l="14000" r="3308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FE7F1F40-791D-1DF3-0E78-8BE904B9A0D2}"/>
              </a:ext>
            </a:extLst>
          </p:cNvPr>
          <p:cNvSpPr txBox="1"/>
          <p:nvPr/>
        </p:nvSpPr>
        <p:spPr>
          <a:xfrm>
            <a:off x="800099" y="406400"/>
            <a:ext cx="4243589" cy="523220"/>
          </a:xfrm>
          <a:prstGeom prst="rect">
            <a:avLst/>
          </a:prstGeom>
          <a:noFill/>
        </p:spPr>
        <p:txBody>
          <a:bodyPr wrap="square" rtlCol="0">
            <a:spAutoFit/>
          </a:bodyPr>
          <a:lstStyle/>
          <a:p>
            <a:r>
              <a:rPr lang="en-US" sz="2800" dirty="0"/>
              <a:t>Some examples of shrubs.</a:t>
            </a:r>
          </a:p>
        </p:txBody>
      </p:sp>
    </p:spTree>
    <p:extLst>
      <p:ext uri="{BB962C8B-B14F-4D97-AF65-F5344CB8AC3E}">
        <p14:creationId xmlns:p14="http://schemas.microsoft.com/office/powerpoint/2010/main" val="161110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F21C0-703E-02C6-3D70-6ECFA136B993}"/>
              </a:ext>
            </a:extLst>
          </p:cNvPr>
          <p:cNvSpPr txBox="1"/>
          <p:nvPr/>
        </p:nvSpPr>
        <p:spPr>
          <a:xfrm>
            <a:off x="890338" y="640080"/>
            <a:ext cx="4265862"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mj-lt"/>
                <a:ea typeface="+mj-ea"/>
                <a:cs typeface="+mj-cs"/>
              </a:rPr>
              <a:t>Buttonbush</a:t>
            </a:r>
          </a:p>
          <a:p>
            <a:pPr>
              <a:lnSpc>
                <a:spcPct val="90000"/>
              </a:lnSpc>
              <a:spcBef>
                <a:spcPct val="0"/>
              </a:spcBef>
              <a:spcAft>
                <a:spcPts val="600"/>
              </a:spcAft>
            </a:pPr>
            <a:r>
              <a:rPr lang="en-US" sz="2800" dirty="0">
                <a:latin typeface="+mj-lt"/>
                <a:ea typeface="+mj-ea"/>
                <a:cs typeface="+mj-cs"/>
              </a:rPr>
              <a:t>(</a:t>
            </a:r>
            <a:r>
              <a:rPr lang="en-US" sz="2800" i="1" dirty="0" err="1">
                <a:latin typeface="+mj-lt"/>
                <a:ea typeface="+mj-ea"/>
                <a:cs typeface="+mj-cs"/>
              </a:rPr>
              <a:t>Cephalanthus</a:t>
            </a:r>
            <a:r>
              <a:rPr lang="en-US" sz="2800" i="1" dirty="0">
                <a:latin typeface="+mj-lt"/>
                <a:ea typeface="+mj-ea"/>
                <a:cs typeface="+mj-cs"/>
              </a:rPr>
              <a:t> occidentalis</a:t>
            </a:r>
            <a:r>
              <a:rPr lang="en-US" sz="2800" dirty="0">
                <a:latin typeface="+mj-lt"/>
                <a:ea typeface="+mj-ea"/>
                <a:cs typeface="+mj-cs"/>
              </a:rPr>
              <a:t>)</a:t>
            </a:r>
          </a:p>
        </p:txBody>
      </p:sp>
      <p:pic>
        <p:nvPicPr>
          <p:cNvPr id="3" name="Picture 2" descr="A close-up of a plant with white flowers&#10;&#10;Description automatically generated">
            <a:extLst>
              <a:ext uri="{FF2B5EF4-FFF2-40B4-BE49-F238E27FC236}">
                <a16:creationId xmlns:a16="http://schemas.microsoft.com/office/drawing/2014/main" id="{A0AC297A-906C-9890-EA12-88ED5C1D1259}"/>
              </a:ext>
            </a:extLst>
          </p:cNvPr>
          <p:cNvPicPr>
            <a:picLocks noChangeAspect="1"/>
          </p:cNvPicPr>
          <p:nvPr/>
        </p:nvPicPr>
        <p:blipFill>
          <a:blip r:embed="rId2"/>
          <a:srcRect t="13098" r="-1" b="308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97952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CD63D-48D8-B9F0-8B17-684BE8C91A97}"/>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mj-lt"/>
                <a:ea typeface="+mj-ea"/>
                <a:cs typeface="+mj-cs"/>
              </a:rPr>
              <a:t>Eastern White Pine</a:t>
            </a:r>
          </a:p>
          <a:p>
            <a:pPr>
              <a:lnSpc>
                <a:spcPct val="90000"/>
              </a:lnSpc>
              <a:spcBef>
                <a:spcPct val="0"/>
              </a:spcBef>
              <a:spcAft>
                <a:spcPts val="600"/>
              </a:spcAft>
            </a:pPr>
            <a:r>
              <a:rPr lang="en-US" sz="2800" i="1" dirty="0">
                <a:latin typeface="+mj-lt"/>
                <a:ea typeface="+mj-ea"/>
                <a:cs typeface="+mj-cs"/>
              </a:rPr>
              <a:t>(Pinus </a:t>
            </a:r>
            <a:r>
              <a:rPr lang="en-US" sz="2800" i="1" dirty="0" err="1">
                <a:latin typeface="+mj-lt"/>
                <a:ea typeface="+mj-ea"/>
                <a:cs typeface="+mj-cs"/>
              </a:rPr>
              <a:t>Strobus</a:t>
            </a:r>
            <a:r>
              <a:rPr lang="en-US" sz="2800" i="1" dirty="0">
                <a:latin typeface="+mj-lt"/>
                <a:ea typeface="+mj-ea"/>
                <a:cs typeface="+mj-cs"/>
              </a:rPr>
              <a:t>)</a:t>
            </a:r>
          </a:p>
        </p:txBody>
      </p:sp>
      <p:pic>
        <p:nvPicPr>
          <p:cNvPr id="3" name="Picture 2" descr="A pinecone from a tree&#10;&#10;Description automatically generated">
            <a:extLst>
              <a:ext uri="{FF2B5EF4-FFF2-40B4-BE49-F238E27FC236}">
                <a16:creationId xmlns:a16="http://schemas.microsoft.com/office/drawing/2014/main" id="{4A576A88-AD0F-B531-F539-768D006A52D3}"/>
              </a:ext>
            </a:extLst>
          </p:cNvPr>
          <p:cNvPicPr>
            <a:picLocks noChangeAspect="1"/>
          </p:cNvPicPr>
          <p:nvPr/>
        </p:nvPicPr>
        <p:blipFill>
          <a:blip r:embed="rId2"/>
          <a:srcRect r="-2" b="3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217617F8-59EE-1220-1EDB-339EDC8C1C85}"/>
              </a:ext>
            </a:extLst>
          </p:cNvPr>
          <p:cNvSpPr txBox="1"/>
          <p:nvPr/>
        </p:nvSpPr>
        <p:spPr>
          <a:xfrm>
            <a:off x="406399" y="431800"/>
            <a:ext cx="4903777" cy="1323439"/>
          </a:xfrm>
          <a:prstGeom prst="rect">
            <a:avLst/>
          </a:prstGeom>
          <a:noFill/>
        </p:spPr>
        <p:txBody>
          <a:bodyPr wrap="square" rtlCol="0">
            <a:spAutoFit/>
          </a:bodyPr>
          <a:lstStyle/>
          <a:p>
            <a:r>
              <a:rPr lang="en-US" sz="2000" dirty="0"/>
              <a:t>Trees can provide important cover for fireflies escaping from predators.  They are also a launching point for fireflies as they fly at night flashing.</a:t>
            </a:r>
          </a:p>
        </p:txBody>
      </p:sp>
    </p:spTree>
    <p:extLst>
      <p:ext uri="{BB962C8B-B14F-4D97-AF65-F5344CB8AC3E}">
        <p14:creationId xmlns:p14="http://schemas.microsoft.com/office/powerpoint/2010/main" val="124708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399E6-9590-63F3-BDA1-A61E3DB41294}"/>
              </a:ext>
            </a:extLst>
          </p:cNvPr>
          <p:cNvSpPr txBox="1"/>
          <p:nvPr/>
        </p:nvSpPr>
        <p:spPr>
          <a:xfrm>
            <a:off x="607037" y="243512"/>
            <a:ext cx="4344105" cy="6370975"/>
          </a:xfrm>
          <a:prstGeom prst="rect">
            <a:avLst/>
          </a:prstGeom>
          <a:noFill/>
        </p:spPr>
        <p:txBody>
          <a:bodyPr wrap="square" rtlCol="0">
            <a:spAutoFit/>
          </a:bodyPr>
          <a:lstStyle/>
          <a:p>
            <a:r>
              <a:rPr lang="en-US" sz="2400" b="1" dirty="0"/>
              <a:t>Firefly Habitat Requirements</a:t>
            </a:r>
          </a:p>
          <a:p>
            <a:endParaRPr lang="en-US" sz="2400" dirty="0"/>
          </a:p>
          <a:p>
            <a:r>
              <a:rPr lang="en-US" sz="2400" dirty="0"/>
              <a:t>Grasses</a:t>
            </a:r>
          </a:p>
          <a:p>
            <a:endParaRPr lang="en-US" sz="2400" dirty="0"/>
          </a:p>
          <a:p>
            <a:r>
              <a:rPr lang="en-US" sz="2400" dirty="0"/>
              <a:t>Tall shrubs and trees</a:t>
            </a:r>
          </a:p>
          <a:p>
            <a:endParaRPr lang="en-US" sz="2400" dirty="0"/>
          </a:p>
          <a:p>
            <a:r>
              <a:rPr lang="en-US" sz="2400" dirty="0"/>
              <a:t>Shorter shrubs</a:t>
            </a:r>
          </a:p>
          <a:p>
            <a:endParaRPr lang="en-US" sz="2400" dirty="0"/>
          </a:p>
          <a:p>
            <a:r>
              <a:rPr lang="en-US" sz="2400" dirty="0"/>
              <a:t>Flowers</a:t>
            </a:r>
          </a:p>
          <a:p>
            <a:endParaRPr lang="en-US" sz="2400" dirty="0"/>
          </a:p>
          <a:p>
            <a:r>
              <a:rPr lang="en-US" sz="2400" dirty="0"/>
              <a:t>Milkweed</a:t>
            </a:r>
          </a:p>
          <a:p>
            <a:endParaRPr lang="en-US" sz="2400" dirty="0"/>
          </a:p>
          <a:p>
            <a:r>
              <a:rPr lang="en-US" sz="2400" dirty="0"/>
              <a:t>Wet areas</a:t>
            </a:r>
          </a:p>
          <a:p>
            <a:endParaRPr lang="en-US" sz="2400" dirty="0"/>
          </a:p>
          <a:p>
            <a:r>
              <a:rPr lang="en-US" sz="2400" dirty="0"/>
              <a:t>Natural mulch, twigs, logs</a:t>
            </a:r>
          </a:p>
          <a:p>
            <a:endParaRPr lang="en-US" sz="2400" dirty="0"/>
          </a:p>
          <a:p>
            <a:endParaRPr lang="en-US" sz="2400" dirty="0"/>
          </a:p>
        </p:txBody>
      </p:sp>
      <p:pic>
        <p:nvPicPr>
          <p:cNvPr id="4" name="Picture 3" descr="A black and red bug on a leaf&#10;&#10;Description automatically generated">
            <a:extLst>
              <a:ext uri="{FF2B5EF4-FFF2-40B4-BE49-F238E27FC236}">
                <a16:creationId xmlns:a16="http://schemas.microsoft.com/office/drawing/2014/main" id="{88923476-2C27-450D-984B-E0A4192D4415}"/>
              </a:ext>
            </a:extLst>
          </p:cNvPr>
          <p:cNvPicPr>
            <a:picLocks noChangeAspect="1"/>
          </p:cNvPicPr>
          <p:nvPr/>
        </p:nvPicPr>
        <p:blipFill>
          <a:blip r:embed="rId2"/>
          <a:stretch>
            <a:fillRect/>
          </a:stretch>
        </p:blipFill>
        <p:spPr>
          <a:xfrm>
            <a:off x="6198394" y="0"/>
            <a:ext cx="5993606" cy="6858000"/>
          </a:xfrm>
          <a:prstGeom prst="rect">
            <a:avLst/>
          </a:prstGeom>
        </p:spPr>
      </p:pic>
      <p:sp>
        <p:nvSpPr>
          <p:cNvPr id="5" name="TextBox 4">
            <a:extLst>
              <a:ext uri="{FF2B5EF4-FFF2-40B4-BE49-F238E27FC236}">
                <a16:creationId xmlns:a16="http://schemas.microsoft.com/office/drawing/2014/main" id="{60C7E52C-7203-9C54-64E2-5584942B3866}"/>
              </a:ext>
            </a:extLst>
          </p:cNvPr>
          <p:cNvSpPr txBox="1"/>
          <p:nvPr/>
        </p:nvSpPr>
        <p:spPr>
          <a:xfrm>
            <a:off x="6501802" y="6314937"/>
            <a:ext cx="1433509" cy="261610"/>
          </a:xfrm>
          <a:prstGeom prst="rect">
            <a:avLst/>
          </a:prstGeom>
          <a:noFill/>
        </p:spPr>
        <p:txBody>
          <a:bodyPr wrap="square" rtlCol="0">
            <a:spAutoFit/>
          </a:bodyPr>
          <a:lstStyle/>
          <a:p>
            <a:r>
              <a:rPr lang="en-US" sz="1100" i="1" dirty="0">
                <a:solidFill>
                  <a:schemeClr val="bg1"/>
                </a:solidFill>
              </a:rPr>
              <a:t>Photo by Don Hunter</a:t>
            </a:r>
          </a:p>
        </p:txBody>
      </p:sp>
    </p:spTree>
    <p:extLst>
      <p:ext uri="{BB962C8B-B14F-4D97-AF65-F5344CB8AC3E}">
        <p14:creationId xmlns:p14="http://schemas.microsoft.com/office/powerpoint/2010/main" val="622549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garden&#10;&#10;Description automatically generated">
            <a:extLst>
              <a:ext uri="{FF2B5EF4-FFF2-40B4-BE49-F238E27FC236}">
                <a16:creationId xmlns:a16="http://schemas.microsoft.com/office/drawing/2014/main" id="{2851F797-C32B-612C-5A3B-F65A04924CCC}"/>
              </a:ext>
            </a:extLst>
          </p:cNvPr>
          <p:cNvPicPr>
            <a:picLocks noChangeAspect="1"/>
          </p:cNvPicPr>
          <p:nvPr/>
        </p:nvPicPr>
        <p:blipFill>
          <a:blip r:embed="rId2"/>
          <a:stretch>
            <a:fillRect/>
          </a:stretch>
        </p:blipFill>
        <p:spPr>
          <a:xfrm rot="16200000">
            <a:off x="3124200" y="-443053"/>
            <a:ext cx="5943600" cy="7744106"/>
          </a:xfrm>
          <a:prstGeom prst="rect">
            <a:avLst/>
          </a:prstGeom>
        </p:spPr>
      </p:pic>
    </p:spTree>
    <p:extLst>
      <p:ext uri="{BB962C8B-B14F-4D97-AF65-F5344CB8AC3E}">
        <p14:creationId xmlns:p14="http://schemas.microsoft.com/office/powerpoint/2010/main" val="1857196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garden&#10;&#10;Description automatically generated">
            <a:extLst>
              <a:ext uri="{FF2B5EF4-FFF2-40B4-BE49-F238E27FC236}">
                <a16:creationId xmlns:a16="http://schemas.microsoft.com/office/drawing/2014/main" id="{9D2DE869-9769-8934-0830-24E618A3E914}"/>
              </a:ext>
            </a:extLst>
          </p:cNvPr>
          <p:cNvPicPr>
            <a:picLocks noChangeAspect="1"/>
          </p:cNvPicPr>
          <p:nvPr/>
        </p:nvPicPr>
        <p:blipFill>
          <a:blip r:embed="rId2"/>
          <a:stretch>
            <a:fillRect/>
          </a:stretch>
        </p:blipFill>
        <p:spPr>
          <a:xfrm rot="16200000">
            <a:off x="3124200" y="-405581"/>
            <a:ext cx="5943600" cy="7669163"/>
          </a:xfrm>
          <a:prstGeom prst="rect">
            <a:avLst/>
          </a:prstGeom>
        </p:spPr>
      </p:pic>
    </p:spTree>
    <p:extLst>
      <p:ext uri="{BB962C8B-B14F-4D97-AF65-F5344CB8AC3E}">
        <p14:creationId xmlns:p14="http://schemas.microsoft.com/office/powerpoint/2010/main" val="375793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garden&#10;&#10;Description automatically generated">
            <a:extLst>
              <a:ext uri="{FF2B5EF4-FFF2-40B4-BE49-F238E27FC236}">
                <a16:creationId xmlns:a16="http://schemas.microsoft.com/office/drawing/2014/main" id="{967E3D4F-737F-DE77-BAD4-B9898DFC4AF4}"/>
              </a:ext>
            </a:extLst>
          </p:cNvPr>
          <p:cNvPicPr>
            <a:picLocks noChangeAspect="1"/>
          </p:cNvPicPr>
          <p:nvPr/>
        </p:nvPicPr>
        <p:blipFill>
          <a:blip r:embed="rId2"/>
          <a:stretch>
            <a:fillRect/>
          </a:stretch>
        </p:blipFill>
        <p:spPr>
          <a:xfrm rot="16200000">
            <a:off x="3124200" y="-468442"/>
            <a:ext cx="5943600" cy="7794884"/>
          </a:xfrm>
          <a:prstGeom prst="rect">
            <a:avLst/>
          </a:prstGeom>
        </p:spPr>
      </p:pic>
    </p:spTree>
    <p:extLst>
      <p:ext uri="{BB962C8B-B14F-4D97-AF65-F5344CB8AC3E}">
        <p14:creationId xmlns:p14="http://schemas.microsoft.com/office/powerpoint/2010/main" val="643380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red flower with green leaves&#10;&#10;Description automatically generated">
            <a:extLst>
              <a:ext uri="{FF2B5EF4-FFF2-40B4-BE49-F238E27FC236}">
                <a16:creationId xmlns:a16="http://schemas.microsoft.com/office/drawing/2014/main" id="{47356712-6F9F-FBB9-4F9D-20F5406F269A}"/>
              </a:ext>
            </a:extLst>
          </p:cNvPr>
          <p:cNvPicPr>
            <a:picLocks noChangeAspect="1"/>
          </p:cNvPicPr>
          <p:nvPr/>
        </p:nvPicPr>
        <p:blipFill rotWithShape="1">
          <a:blip r:embed="rId3"/>
          <a:srcRect t="24900" r="3" b="23606"/>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4" name="Picture 3">
            <a:extLst>
              <a:ext uri="{FF2B5EF4-FFF2-40B4-BE49-F238E27FC236}">
                <a16:creationId xmlns:a16="http://schemas.microsoft.com/office/drawing/2014/main" id="{A2D65A17-E81F-5AF5-432E-842B6C3C697B}"/>
              </a:ext>
            </a:extLst>
          </p:cNvPr>
          <p:cNvPicPr>
            <a:picLocks noChangeAspect="1"/>
          </p:cNvPicPr>
          <p:nvPr/>
        </p:nvPicPr>
        <p:blipFill>
          <a:blip r:embed="rId4"/>
          <a:srcRect t="11654" r="6" b="6"/>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2" name="TextBox 1">
            <a:extLst>
              <a:ext uri="{FF2B5EF4-FFF2-40B4-BE49-F238E27FC236}">
                <a16:creationId xmlns:a16="http://schemas.microsoft.com/office/drawing/2014/main" id="{3F41FA29-84A5-039A-96CC-8C63A51CF226}"/>
              </a:ext>
            </a:extLst>
          </p:cNvPr>
          <p:cNvSpPr txBox="1"/>
          <p:nvPr/>
        </p:nvSpPr>
        <p:spPr>
          <a:xfrm>
            <a:off x="177800" y="2843784"/>
            <a:ext cx="6207852" cy="3328416"/>
          </a:xfrm>
          <a:prstGeom prst="rect">
            <a:avLst/>
          </a:prstGeom>
        </p:spPr>
        <p:txBody>
          <a:bodyPr vert="horz" lIns="91440" tIns="45720" rIns="91440" bIns="45720" rtlCol="0">
            <a:normAutofit/>
          </a:bodyPr>
          <a:lstStyle/>
          <a:p>
            <a:pPr>
              <a:lnSpc>
                <a:spcPct val="90000"/>
              </a:lnSpc>
              <a:spcAft>
                <a:spcPts val="600"/>
              </a:spcAft>
            </a:pPr>
            <a:r>
              <a:rPr lang="en-US" sz="2200" dirty="0"/>
              <a:t>Now, it is your turn to create your own firefly habitat using:</a:t>
            </a:r>
          </a:p>
          <a:p>
            <a:pPr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r>
              <a:rPr lang="en-US" sz="2200" dirty="0"/>
              <a:t>Colored pencils</a:t>
            </a:r>
          </a:p>
          <a:p>
            <a:pPr marL="342900" indent="-228600">
              <a:lnSpc>
                <a:spcPct val="90000"/>
              </a:lnSpc>
              <a:spcAft>
                <a:spcPts val="600"/>
              </a:spcAft>
              <a:buFont typeface="Arial" panose="020B0604020202020204" pitchFamily="34" charset="0"/>
              <a:buChar char="•"/>
            </a:pPr>
            <a:r>
              <a:rPr lang="en-US" sz="2200" dirty="0"/>
              <a:t>Paper</a:t>
            </a:r>
          </a:p>
          <a:p>
            <a:pPr marL="342900" indent="-228600">
              <a:lnSpc>
                <a:spcPct val="90000"/>
              </a:lnSpc>
              <a:spcAft>
                <a:spcPts val="600"/>
              </a:spcAft>
              <a:buFont typeface="Arial" panose="020B0604020202020204" pitchFamily="34" charset="0"/>
              <a:buChar char="•"/>
            </a:pPr>
            <a:r>
              <a:rPr lang="en-US" sz="2200" dirty="0"/>
              <a:t>Landscape design templates</a:t>
            </a:r>
          </a:p>
          <a:p>
            <a:pPr marL="342900" indent="-228600">
              <a:lnSpc>
                <a:spcPct val="90000"/>
              </a:lnSpc>
              <a:spcAft>
                <a:spcPts val="600"/>
              </a:spcAft>
              <a:buFont typeface="Arial" panose="020B0604020202020204" pitchFamily="34" charset="0"/>
              <a:buChar char="•"/>
            </a:pPr>
            <a:r>
              <a:rPr lang="en-US" sz="2200" dirty="0"/>
              <a:t>Seed catalogs with flower inspiration</a:t>
            </a:r>
          </a:p>
        </p:txBody>
      </p:sp>
      <p:pic>
        <p:nvPicPr>
          <p:cNvPr id="5" name="Picture 4" descr="A forest with trees and plants&#10;&#10;Description automatically generated">
            <a:extLst>
              <a:ext uri="{FF2B5EF4-FFF2-40B4-BE49-F238E27FC236}">
                <a16:creationId xmlns:a16="http://schemas.microsoft.com/office/drawing/2014/main" id="{736CBEA9-9197-C83C-2993-3E414C73917C}"/>
              </a:ext>
            </a:extLst>
          </p:cNvPr>
          <p:cNvPicPr>
            <a:picLocks noChangeAspect="1"/>
          </p:cNvPicPr>
          <p:nvPr/>
        </p:nvPicPr>
        <p:blipFill>
          <a:blip r:embed="rId5"/>
          <a:srcRect l="13841" r="7348" b="2"/>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3703992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53C8-292A-B83A-9205-895A9FE3BB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A1FFD5-0479-8C06-121F-8F8E694BEC60}"/>
              </a:ext>
            </a:extLst>
          </p:cNvPr>
          <p:cNvSpPr txBox="1"/>
          <p:nvPr/>
        </p:nvSpPr>
        <p:spPr>
          <a:xfrm>
            <a:off x="607037" y="243512"/>
            <a:ext cx="4344105" cy="6370975"/>
          </a:xfrm>
          <a:prstGeom prst="rect">
            <a:avLst/>
          </a:prstGeom>
          <a:noFill/>
        </p:spPr>
        <p:txBody>
          <a:bodyPr wrap="square" rtlCol="0">
            <a:spAutoFit/>
          </a:bodyPr>
          <a:lstStyle/>
          <a:p>
            <a:r>
              <a:rPr lang="en-US" sz="2400" b="1" dirty="0"/>
              <a:t>Habitat Requirements</a:t>
            </a:r>
          </a:p>
          <a:p>
            <a:endParaRPr lang="en-US" sz="2400" dirty="0"/>
          </a:p>
          <a:p>
            <a:r>
              <a:rPr lang="en-US" sz="2400" dirty="0"/>
              <a:t>Grasses</a:t>
            </a:r>
          </a:p>
          <a:p>
            <a:endParaRPr lang="en-US" sz="2400" dirty="0"/>
          </a:p>
          <a:p>
            <a:r>
              <a:rPr lang="en-US" sz="2400" dirty="0"/>
              <a:t>Tall shrubs and trees</a:t>
            </a:r>
          </a:p>
          <a:p>
            <a:endParaRPr lang="en-US" sz="2400" dirty="0"/>
          </a:p>
          <a:p>
            <a:r>
              <a:rPr lang="en-US" sz="2400" dirty="0"/>
              <a:t>Shorter shrubs</a:t>
            </a:r>
          </a:p>
          <a:p>
            <a:endParaRPr lang="en-US" sz="2400" dirty="0"/>
          </a:p>
          <a:p>
            <a:r>
              <a:rPr lang="en-US" sz="2400" dirty="0"/>
              <a:t>Flowers</a:t>
            </a:r>
          </a:p>
          <a:p>
            <a:endParaRPr lang="en-US" sz="2400" dirty="0"/>
          </a:p>
          <a:p>
            <a:r>
              <a:rPr lang="en-US" sz="2400" dirty="0"/>
              <a:t>Milkweed</a:t>
            </a:r>
          </a:p>
          <a:p>
            <a:endParaRPr lang="en-US" sz="2400" dirty="0"/>
          </a:p>
          <a:p>
            <a:r>
              <a:rPr lang="en-US" sz="2400" dirty="0"/>
              <a:t>Wet areas</a:t>
            </a:r>
          </a:p>
          <a:p>
            <a:endParaRPr lang="en-US" sz="2400" dirty="0"/>
          </a:p>
          <a:p>
            <a:r>
              <a:rPr lang="en-US" sz="2400" dirty="0"/>
              <a:t>Natural mulch, twigs, logs</a:t>
            </a:r>
          </a:p>
          <a:p>
            <a:endParaRPr lang="en-US" sz="2400" dirty="0"/>
          </a:p>
          <a:p>
            <a:endParaRPr lang="en-US" sz="2400" dirty="0"/>
          </a:p>
        </p:txBody>
      </p:sp>
      <p:pic>
        <p:nvPicPr>
          <p:cNvPr id="4" name="Picture 3" descr="A black and red bug on a leaf&#10;&#10;Description automatically generated">
            <a:extLst>
              <a:ext uri="{FF2B5EF4-FFF2-40B4-BE49-F238E27FC236}">
                <a16:creationId xmlns:a16="http://schemas.microsoft.com/office/drawing/2014/main" id="{5D1E7162-11A1-38C1-874C-026F787FFA61}"/>
              </a:ext>
            </a:extLst>
          </p:cNvPr>
          <p:cNvPicPr>
            <a:picLocks noChangeAspect="1"/>
          </p:cNvPicPr>
          <p:nvPr/>
        </p:nvPicPr>
        <p:blipFill>
          <a:blip r:embed="rId2"/>
          <a:stretch>
            <a:fillRect/>
          </a:stretch>
        </p:blipFill>
        <p:spPr>
          <a:xfrm>
            <a:off x="6198394" y="0"/>
            <a:ext cx="5993606" cy="6858000"/>
          </a:xfrm>
          <a:prstGeom prst="rect">
            <a:avLst/>
          </a:prstGeom>
        </p:spPr>
      </p:pic>
      <p:sp>
        <p:nvSpPr>
          <p:cNvPr id="5" name="TextBox 4">
            <a:extLst>
              <a:ext uri="{FF2B5EF4-FFF2-40B4-BE49-F238E27FC236}">
                <a16:creationId xmlns:a16="http://schemas.microsoft.com/office/drawing/2014/main" id="{06C3A7FF-36A1-8CCE-6F24-E0879FA21C2D}"/>
              </a:ext>
            </a:extLst>
          </p:cNvPr>
          <p:cNvSpPr txBox="1"/>
          <p:nvPr/>
        </p:nvSpPr>
        <p:spPr>
          <a:xfrm>
            <a:off x="6501802" y="6314937"/>
            <a:ext cx="1433509" cy="261610"/>
          </a:xfrm>
          <a:prstGeom prst="rect">
            <a:avLst/>
          </a:prstGeom>
          <a:noFill/>
        </p:spPr>
        <p:txBody>
          <a:bodyPr wrap="square" rtlCol="0">
            <a:spAutoFit/>
          </a:bodyPr>
          <a:lstStyle/>
          <a:p>
            <a:r>
              <a:rPr lang="en-US" sz="1100" i="1" dirty="0">
                <a:solidFill>
                  <a:schemeClr val="bg1"/>
                </a:solidFill>
              </a:rPr>
              <a:t>Photo by Don Hunter</a:t>
            </a:r>
          </a:p>
        </p:txBody>
      </p:sp>
      <p:sp>
        <p:nvSpPr>
          <p:cNvPr id="3" name="TextBox 2">
            <a:extLst>
              <a:ext uri="{FF2B5EF4-FFF2-40B4-BE49-F238E27FC236}">
                <a16:creationId xmlns:a16="http://schemas.microsoft.com/office/drawing/2014/main" id="{F45E472B-6849-95AA-CE1D-6DB9EE80E2F1}"/>
              </a:ext>
            </a:extLst>
          </p:cNvPr>
          <p:cNvSpPr txBox="1"/>
          <p:nvPr/>
        </p:nvSpPr>
        <p:spPr>
          <a:xfrm>
            <a:off x="594337" y="243512"/>
            <a:ext cx="4344105" cy="6370975"/>
          </a:xfrm>
          <a:prstGeom prst="rect">
            <a:avLst/>
          </a:prstGeom>
          <a:noFill/>
        </p:spPr>
        <p:txBody>
          <a:bodyPr wrap="square" rtlCol="0">
            <a:spAutoFit/>
          </a:bodyPr>
          <a:lstStyle/>
          <a:p>
            <a:r>
              <a:rPr lang="en-US" sz="2400" b="1" dirty="0"/>
              <a:t>Habitat Requirements</a:t>
            </a:r>
          </a:p>
          <a:p>
            <a:endParaRPr lang="en-US" sz="2400" dirty="0"/>
          </a:p>
          <a:p>
            <a:r>
              <a:rPr lang="en-US" sz="2400" dirty="0"/>
              <a:t>Grasses</a:t>
            </a:r>
          </a:p>
          <a:p>
            <a:endParaRPr lang="en-US" sz="2400" dirty="0"/>
          </a:p>
          <a:p>
            <a:r>
              <a:rPr lang="en-US" sz="2400" dirty="0"/>
              <a:t>Tall shrubs and trees</a:t>
            </a:r>
          </a:p>
          <a:p>
            <a:endParaRPr lang="en-US" sz="2400" dirty="0"/>
          </a:p>
          <a:p>
            <a:r>
              <a:rPr lang="en-US" sz="2400" dirty="0"/>
              <a:t>Shorter shrubs</a:t>
            </a:r>
          </a:p>
          <a:p>
            <a:endParaRPr lang="en-US" sz="2400" dirty="0"/>
          </a:p>
          <a:p>
            <a:r>
              <a:rPr lang="en-US" sz="2400" dirty="0"/>
              <a:t>Flowers</a:t>
            </a:r>
          </a:p>
          <a:p>
            <a:endParaRPr lang="en-US" sz="2400" dirty="0"/>
          </a:p>
          <a:p>
            <a:r>
              <a:rPr lang="en-US" sz="2400" dirty="0"/>
              <a:t>Milkweed</a:t>
            </a:r>
          </a:p>
          <a:p>
            <a:endParaRPr lang="en-US" sz="2400" dirty="0"/>
          </a:p>
          <a:p>
            <a:r>
              <a:rPr lang="en-US" sz="2400" dirty="0"/>
              <a:t>Wet areas</a:t>
            </a:r>
          </a:p>
          <a:p>
            <a:endParaRPr lang="en-US" sz="2400" dirty="0"/>
          </a:p>
          <a:p>
            <a:r>
              <a:rPr lang="en-US" sz="2400" dirty="0"/>
              <a:t>Natural mulch, twigs, logs</a:t>
            </a:r>
          </a:p>
          <a:p>
            <a:endParaRPr lang="en-US" sz="2400" dirty="0"/>
          </a:p>
          <a:p>
            <a:endParaRPr lang="en-US" sz="2400" dirty="0"/>
          </a:p>
        </p:txBody>
      </p:sp>
    </p:spTree>
    <p:extLst>
      <p:ext uri="{BB962C8B-B14F-4D97-AF65-F5344CB8AC3E}">
        <p14:creationId xmlns:p14="http://schemas.microsoft.com/office/powerpoint/2010/main" val="384342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ug&#10;&#10;Description automatically generated">
            <a:extLst>
              <a:ext uri="{FF2B5EF4-FFF2-40B4-BE49-F238E27FC236}">
                <a16:creationId xmlns:a16="http://schemas.microsoft.com/office/drawing/2014/main" id="{B5BD5F8C-522F-3C1F-5DB0-A1778FD7C50F}"/>
              </a:ext>
            </a:extLst>
          </p:cNvPr>
          <p:cNvPicPr>
            <a:picLocks noChangeAspect="1"/>
          </p:cNvPicPr>
          <p:nvPr/>
        </p:nvPicPr>
        <p:blipFill>
          <a:blip r:embed="rId2"/>
          <a:stretch>
            <a:fillRect/>
          </a:stretch>
        </p:blipFill>
        <p:spPr>
          <a:xfrm>
            <a:off x="363189" y="381000"/>
            <a:ext cx="4864100" cy="6096000"/>
          </a:xfrm>
          <a:prstGeom prst="rect">
            <a:avLst/>
          </a:prstGeom>
          <a:ln w="19050">
            <a:solidFill>
              <a:schemeClr val="tx1"/>
            </a:solidFill>
          </a:ln>
        </p:spPr>
      </p:pic>
      <p:sp>
        <p:nvSpPr>
          <p:cNvPr id="4" name="TextBox 3">
            <a:extLst>
              <a:ext uri="{FF2B5EF4-FFF2-40B4-BE49-F238E27FC236}">
                <a16:creationId xmlns:a16="http://schemas.microsoft.com/office/drawing/2014/main" id="{A1C10E53-90F0-D335-3E36-4362364E06D9}"/>
              </a:ext>
            </a:extLst>
          </p:cNvPr>
          <p:cNvSpPr txBox="1"/>
          <p:nvPr/>
        </p:nvSpPr>
        <p:spPr>
          <a:xfrm>
            <a:off x="6545766" y="446049"/>
            <a:ext cx="4716966" cy="3416320"/>
          </a:xfrm>
          <a:prstGeom prst="rect">
            <a:avLst/>
          </a:prstGeom>
          <a:noFill/>
        </p:spPr>
        <p:txBody>
          <a:bodyPr wrap="square" rtlCol="0">
            <a:spAutoFit/>
          </a:bodyPr>
          <a:lstStyle/>
          <a:p>
            <a:r>
              <a:rPr lang="en-US" sz="2400" b="1" dirty="0"/>
              <a:t>All living creatures need:</a:t>
            </a:r>
          </a:p>
          <a:p>
            <a:endParaRPr lang="en-US" sz="2400" dirty="0"/>
          </a:p>
          <a:p>
            <a:r>
              <a:rPr lang="en-US" sz="2400" dirty="0"/>
              <a:t>Food </a:t>
            </a:r>
          </a:p>
          <a:p>
            <a:endParaRPr lang="en-US" sz="2400" dirty="0"/>
          </a:p>
          <a:p>
            <a:r>
              <a:rPr lang="en-US" sz="2400" dirty="0"/>
              <a:t>Water</a:t>
            </a:r>
          </a:p>
          <a:p>
            <a:endParaRPr lang="en-US" sz="2400" dirty="0"/>
          </a:p>
          <a:p>
            <a:r>
              <a:rPr lang="en-US" sz="2400" dirty="0"/>
              <a:t>Shelter</a:t>
            </a:r>
          </a:p>
          <a:p>
            <a:endParaRPr lang="en-US" sz="2400" dirty="0"/>
          </a:p>
          <a:p>
            <a:r>
              <a:rPr lang="en-US" sz="2400" dirty="0"/>
              <a:t>A place to raise their young</a:t>
            </a:r>
          </a:p>
        </p:txBody>
      </p:sp>
      <p:pic>
        <p:nvPicPr>
          <p:cNvPr id="6" name="Picture 5" descr="A black and yellow bug&#10;&#10;Description automatically generated">
            <a:extLst>
              <a:ext uri="{FF2B5EF4-FFF2-40B4-BE49-F238E27FC236}">
                <a16:creationId xmlns:a16="http://schemas.microsoft.com/office/drawing/2014/main" id="{F3E29744-784A-A1DD-F137-B06A7AA84905}"/>
              </a:ext>
            </a:extLst>
          </p:cNvPr>
          <p:cNvPicPr>
            <a:picLocks noChangeAspect="1"/>
          </p:cNvPicPr>
          <p:nvPr/>
        </p:nvPicPr>
        <p:blipFill>
          <a:blip r:embed="rId3"/>
          <a:stretch>
            <a:fillRect/>
          </a:stretch>
        </p:blipFill>
        <p:spPr>
          <a:xfrm>
            <a:off x="6545766" y="3862369"/>
            <a:ext cx="3385172" cy="2778662"/>
          </a:xfrm>
          <a:prstGeom prst="rect">
            <a:avLst/>
          </a:prstGeom>
          <a:ln>
            <a:solidFill>
              <a:schemeClr val="tx1"/>
            </a:solidFill>
          </a:ln>
        </p:spPr>
      </p:pic>
      <p:sp>
        <p:nvSpPr>
          <p:cNvPr id="7" name="TextBox 6">
            <a:extLst>
              <a:ext uri="{FF2B5EF4-FFF2-40B4-BE49-F238E27FC236}">
                <a16:creationId xmlns:a16="http://schemas.microsoft.com/office/drawing/2014/main" id="{338EBCB7-606F-6A0F-B348-E2CC26F02D29}"/>
              </a:ext>
            </a:extLst>
          </p:cNvPr>
          <p:cNvSpPr txBox="1"/>
          <p:nvPr/>
        </p:nvSpPr>
        <p:spPr>
          <a:xfrm>
            <a:off x="493986" y="6106510"/>
            <a:ext cx="3111062" cy="261610"/>
          </a:xfrm>
          <a:prstGeom prst="rect">
            <a:avLst/>
          </a:prstGeom>
          <a:noFill/>
        </p:spPr>
        <p:txBody>
          <a:bodyPr wrap="square" rtlCol="0">
            <a:spAutoFit/>
          </a:bodyPr>
          <a:lstStyle/>
          <a:p>
            <a:r>
              <a:rPr lang="en-US" sz="1100" i="1" dirty="0"/>
              <a:t>Photo by </a:t>
            </a:r>
            <a:r>
              <a:rPr lang="en-US" sz="1100" i="1" dirty="0" err="1"/>
              <a:t>Jule</a:t>
            </a:r>
            <a:r>
              <a:rPr lang="en-US" sz="1100" i="1" dirty="0"/>
              <a:t> Lynne Macie</a:t>
            </a:r>
          </a:p>
        </p:txBody>
      </p:sp>
      <p:sp>
        <p:nvSpPr>
          <p:cNvPr id="8" name="TextBox 7">
            <a:extLst>
              <a:ext uri="{FF2B5EF4-FFF2-40B4-BE49-F238E27FC236}">
                <a16:creationId xmlns:a16="http://schemas.microsoft.com/office/drawing/2014/main" id="{A80A79CF-1955-09AB-9455-0FA7D6699684}"/>
              </a:ext>
            </a:extLst>
          </p:cNvPr>
          <p:cNvSpPr txBox="1"/>
          <p:nvPr/>
        </p:nvSpPr>
        <p:spPr>
          <a:xfrm>
            <a:off x="6545766" y="6281146"/>
            <a:ext cx="3111062" cy="261610"/>
          </a:xfrm>
          <a:prstGeom prst="rect">
            <a:avLst/>
          </a:prstGeom>
          <a:noFill/>
        </p:spPr>
        <p:txBody>
          <a:bodyPr wrap="square" rtlCol="0">
            <a:spAutoFit/>
          </a:bodyPr>
          <a:lstStyle/>
          <a:p>
            <a:r>
              <a:rPr lang="en-US" sz="1100" i="1" dirty="0"/>
              <a:t>Photo by </a:t>
            </a:r>
            <a:r>
              <a:rPr lang="en-US" sz="1100" i="1" dirty="0" err="1"/>
              <a:t>Jule</a:t>
            </a:r>
            <a:r>
              <a:rPr lang="en-US" sz="1100" i="1" dirty="0"/>
              <a:t> Lynne Macie</a:t>
            </a:r>
          </a:p>
        </p:txBody>
      </p:sp>
    </p:spTree>
    <p:extLst>
      <p:ext uri="{BB962C8B-B14F-4D97-AF65-F5344CB8AC3E}">
        <p14:creationId xmlns:p14="http://schemas.microsoft.com/office/powerpoint/2010/main" val="4077982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F01C096F-68F4-E5D1-6EE7-5C9CA04D88A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FB33A1B-4E48-4257-AB14-B4406DD8DBF5}"/>
              </a:ext>
            </a:extLst>
          </p:cNvPr>
          <p:cNvPicPr>
            <a:picLocks noChangeAspect="1"/>
          </p:cNvPicPr>
          <p:nvPr/>
        </p:nvPicPr>
        <p:blipFill>
          <a:blip r:embed="rId2"/>
          <a:srcRect/>
          <a:stretch/>
        </p:blipFill>
        <p:spPr>
          <a:xfrm>
            <a:off x="7112976" y="355601"/>
            <a:ext cx="4713415" cy="4713415"/>
          </a:xfrm>
          <a:prstGeom prst="rect">
            <a:avLst/>
          </a:prstGeom>
        </p:spPr>
      </p:pic>
      <p:pic>
        <p:nvPicPr>
          <p:cNvPr id="4" name="Picture 3" descr="A logo for a company&#10;&#10;Description automatically generated">
            <a:extLst>
              <a:ext uri="{FF2B5EF4-FFF2-40B4-BE49-F238E27FC236}">
                <a16:creationId xmlns:a16="http://schemas.microsoft.com/office/drawing/2014/main" id="{FBCEB470-71FD-F955-80B5-29AAF436E416}"/>
              </a:ext>
            </a:extLst>
          </p:cNvPr>
          <p:cNvPicPr>
            <a:picLocks noChangeAspect="1"/>
          </p:cNvPicPr>
          <p:nvPr/>
        </p:nvPicPr>
        <p:blipFill>
          <a:blip r:embed="rId3"/>
          <a:stretch>
            <a:fillRect/>
          </a:stretch>
        </p:blipFill>
        <p:spPr>
          <a:xfrm>
            <a:off x="8743386" y="5169321"/>
            <a:ext cx="1550413" cy="1534330"/>
          </a:xfrm>
          <a:prstGeom prst="rect">
            <a:avLst/>
          </a:prstGeom>
        </p:spPr>
      </p:pic>
      <p:pic>
        <p:nvPicPr>
          <p:cNvPr id="6" name="Picture 5" descr="A logo of a school&#10;&#10;Description automatically generated">
            <a:extLst>
              <a:ext uri="{FF2B5EF4-FFF2-40B4-BE49-F238E27FC236}">
                <a16:creationId xmlns:a16="http://schemas.microsoft.com/office/drawing/2014/main" id="{AB2B1E71-78A9-D6E3-7199-782ED22849AA}"/>
              </a:ext>
            </a:extLst>
          </p:cNvPr>
          <p:cNvPicPr>
            <a:picLocks noChangeAspect="1"/>
          </p:cNvPicPr>
          <p:nvPr/>
        </p:nvPicPr>
        <p:blipFill>
          <a:blip r:embed="rId4"/>
          <a:stretch>
            <a:fillRect/>
          </a:stretch>
        </p:blipFill>
        <p:spPr>
          <a:xfrm>
            <a:off x="10500363" y="5169321"/>
            <a:ext cx="1423209" cy="1534330"/>
          </a:xfrm>
          <a:prstGeom prst="rect">
            <a:avLst/>
          </a:prstGeom>
        </p:spPr>
      </p:pic>
      <p:pic>
        <p:nvPicPr>
          <p:cNvPr id="8" name="Picture 7" descr="A black and red logo&#10;&#10;Description automatically generated">
            <a:extLst>
              <a:ext uri="{FF2B5EF4-FFF2-40B4-BE49-F238E27FC236}">
                <a16:creationId xmlns:a16="http://schemas.microsoft.com/office/drawing/2014/main" id="{D4B03CBA-FC04-76AA-895C-5CC17411B184}"/>
              </a:ext>
            </a:extLst>
          </p:cNvPr>
          <p:cNvPicPr>
            <a:picLocks noChangeAspect="1"/>
          </p:cNvPicPr>
          <p:nvPr/>
        </p:nvPicPr>
        <p:blipFill>
          <a:blip r:embed="rId5"/>
          <a:stretch>
            <a:fillRect/>
          </a:stretch>
        </p:blipFill>
        <p:spPr>
          <a:xfrm>
            <a:off x="7286830" y="5293872"/>
            <a:ext cx="1077024" cy="1063869"/>
          </a:xfrm>
          <a:prstGeom prst="rect">
            <a:avLst/>
          </a:prstGeom>
        </p:spPr>
      </p:pic>
      <p:cxnSp>
        <p:nvCxnSpPr>
          <p:cNvPr id="10" name="Straight Connector 9">
            <a:extLst>
              <a:ext uri="{FF2B5EF4-FFF2-40B4-BE49-F238E27FC236}">
                <a16:creationId xmlns:a16="http://schemas.microsoft.com/office/drawing/2014/main" id="{67153525-8FB4-209E-8DFD-36FD289F3FAA}"/>
              </a:ext>
            </a:extLst>
          </p:cNvPr>
          <p:cNvCxnSpPr/>
          <p:nvPr/>
        </p:nvCxnSpPr>
        <p:spPr>
          <a:xfrm>
            <a:off x="8634046" y="5293872"/>
            <a:ext cx="0" cy="1063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513169-1D10-A9DA-DED9-3367F84F8485}"/>
              </a:ext>
            </a:extLst>
          </p:cNvPr>
          <p:cNvCxnSpPr/>
          <p:nvPr/>
        </p:nvCxnSpPr>
        <p:spPr>
          <a:xfrm>
            <a:off x="10366131" y="5293872"/>
            <a:ext cx="0" cy="1063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E73DDA-69CA-9112-AB76-AD1C8C4198F4}"/>
              </a:ext>
            </a:extLst>
          </p:cNvPr>
          <p:cNvSpPr txBox="1"/>
          <p:nvPr/>
        </p:nvSpPr>
        <p:spPr>
          <a:xfrm>
            <a:off x="492841" y="3697094"/>
            <a:ext cx="5703239" cy="1938992"/>
          </a:xfrm>
          <a:prstGeom prst="rect">
            <a:avLst/>
          </a:prstGeom>
          <a:solidFill>
            <a:schemeClr val="accent1">
              <a:lumMod val="40000"/>
              <a:lumOff val="60000"/>
            </a:schemeClr>
          </a:solidFill>
        </p:spPr>
        <p:txBody>
          <a:bodyPr wrap="square" rtlCol="0">
            <a:spAutoFit/>
          </a:bodyPr>
          <a:lstStyle/>
          <a:p>
            <a:r>
              <a:rPr lang="en-US" sz="2400" b="1" dirty="0"/>
              <a:t>Lights OFF, Fireflies ON</a:t>
            </a:r>
          </a:p>
          <a:p>
            <a:r>
              <a:rPr lang="en-US" sz="2400" b="1" dirty="0" err="1"/>
              <a:t>FirefliesON.com</a:t>
            </a:r>
            <a:r>
              <a:rPr lang="en-US" sz="2400" b="1" dirty="0"/>
              <a:t> </a:t>
            </a:r>
          </a:p>
          <a:p>
            <a:endParaRPr lang="en-US" sz="2400" b="1" dirty="0"/>
          </a:p>
          <a:p>
            <a:r>
              <a:rPr lang="en-US" sz="2400" b="1" dirty="0"/>
              <a:t>Fireflies Part 2</a:t>
            </a:r>
          </a:p>
          <a:p>
            <a:r>
              <a:rPr lang="en-US" sz="2400" b="1" dirty="0"/>
              <a:t>Creating Firefly Habitat</a:t>
            </a:r>
          </a:p>
        </p:txBody>
      </p:sp>
      <p:pic>
        <p:nvPicPr>
          <p:cNvPr id="3" name="Picture 2">
            <a:extLst>
              <a:ext uri="{FF2B5EF4-FFF2-40B4-BE49-F238E27FC236}">
                <a16:creationId xmlns:a16="http://schemas.microsoft.com/office/drawing/2014/main" id="{786EE2B9-7FEF-4B84-2B94-628508BD26FE}"/>
              </a:ext>
            </a:extLst>
          </p:cNvPr>
          <p:cNvPicPr>
            <a:picLocks noChangeAspect="1"/>
          </p:cNvPicPr>
          <p:nvPr/>
        </p:nvPicPr>
        <p:blipFill>
          <a:blip r:embed="rId6"/>
          <a:srcRect/>
          <a:stretch/>
        </p:blipFill>
        <p:spPr>
          <a:xfrm>
            <a:off x="551168" y="355601"/>
            <a:ext cx="4852339" cy="3231658"/>
          </a:xfrm>
          <a:prstGeom prst="rect">
            <a:avLst/>
          </a:prstGeom>
        </p:spPr>
      </p:pic>
      <p:sp>
        <p:nvSpPr>
          <p:cNvPr id="5" name="TextBox 4">
            <a:extLst>
              <a:ext uri="{FF2B5EF4-FFF2-40B4-BE49-F238E27FC236}">
                <a16:creationId xmlns:a16="http://schemas.microsoft.com/office/drawing/2014/main" id="{8FD3BBB2-611C-8F19-136E-B5E65C89A366}"/>
              </a:ext>
            </a:extLst>
          </p:cNvPr>
          <p:cNvSpPr txBox="1"/>
          <p:nvPr/>
        </p:nvSpPr>
        <p:spPr>
          <a:xfrm>
            <a:off x="492841" y="5429931"/>
            <a:ext cx="4910666" cy="1200329"/>
          </a:xfrm>
          <a:prstGeom prst="rect">
            <a:avLst/>
          </a:prstGeom>
          <a:noFill/>
        </p:spPr>
        <p:txBody>
          <a:bodyPr wrap="square" rtlCol="0">
            <a:spAutoFit/>
          </a:bodyPr>
          <a:lstStyle/>
          <a:p>
            <a:endParaRPr lang="en-US" sz="2400" dirty="0"/>
          </a:p>
          <a:p>
            <a:r>
              <a:rPr lang="en-US" sz="2400" b="1" dirty="0"/>
              <a:t>Becky Griffin</a:t>
            </a:r>
          </a:p>
          <a:p>
            <a:r>
              <a:rPr lang="en-US" sz="2400" b="1" dirty="0">
                <a:hlinkClick r:id="rId7"/>
              </a:rPr>
              <a:t>beckygri@uga.edu</a:t>
            </a:r>
            <a:endParaRPr lang="en-US" sz="2400" b="1" dirty="0"/>
          </a:p>
        </p:txBody>
      </p:sp>
      <p:pic>
        <p:nvPicPr>
          <p:cNvPr id="9" name="Picture 8" descr="A cartoon of a penguin&#10;&#10;Description automatically generated">
            <a:extLst>
              <a:ext uri="{FF2B5EF4-FFF2-40B4-BE49-F238E27FC236}">
                <a16:creationId xmlns:a16="http://schemas.microsoft.com/office/drawing/2014/main" id="{C2CD90AF-BA59-69AE-CB34-C74E1C25D27D}"/>
              </a:ext>
            </a:extLst>
          </p:cNvPr>
          <p:cNvPicPr>
            <a:picLocks noChangeAspect="1"/>
          </p:cNvPicPr>
          <p:nvPr/>
        </p:nvPicPr>
        <p:blipFill>
          <a:blip r:embed="rId8"/>
          <a:stretch>
            <a:fillRect/>
          </a:stretch>
        </p:blipFill>
        <p:spPr>
          <a:xfrm rot="19390541" flipH="1">
            <a:off x="4929480" y="3869524"/>
            <a:ext cx="1151583" cy="2044700"/>
          </a:xfrm>
          <a:prstGeom prst="rect">
            <a:avLst/>
          </a:prstGeom>
        </p:spPr>
      </p:pic>
    </p:spTree>
    <p:extLst>
      <p:ext uri="{BB962C8B-B14F-4D97-AF65-F5344CB8AC3E}">
        <p14:creationId xmlns:p14="http://schemas.microsoft.com/office/powerpoint/2010/main" val="148982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life cycle of fireflies&#10;&#10;Description automatically generated">
            <a:extLst>
              <a:ext uri="{FF2B5EF4-FFF2-40B4-BE49-F238E27FC236}">
                <a16:creationId xmlns:a16="http://schemas.microsoft.com/office/drawing/2014/main" id="{74424EE0-AF8D-03EE-0CCF-28D99DB51794}"/>
              </a:ext>
            </a:extLst>
          </p:cNvPr>
          <p:cNvPicPr>
            <a:picLocks noChangeAspect="1"/>
          </p:cNvPicPr>
          <p:nvPr/>
        </p:nvPicPr>
        <p:blipFill>
          <a:blip r:embed="rId3"/>
          <a:stretch>
            <a:fillRect/>
          </a:stretch>
        </p:blipFill>
        <p:spPr>
          <a:xfrm>
            <a:off x="643467" y="783167"/>
            <a:ext cx="5291666" cy="5291666"/>
          </a:xfrm>
          <a:prstGeom prst="rect">
            <a:avLst/>
          </a:prstGeom>
        </p:spPr>
      </p:pic>
      <p:pic>
        <p:nvPicPr>
          <p:cNvPr id="3" name="Picture 2" descr="Diagram&#10;&#10;Description automatically generated">
            <a:extLst>
              <a:ext uri="{FF2B5EF4-FFF2-40B4-BE49-F238E27FC236}">
                <a16:creationId xmlns:a16="http://schemas.microsoft.com/office/drawing/2014/main" id="{E72534C4-7E84-9645-A820-EF66AAB56024}"/>
              </a:ext>
            </a:extLst>
          </p:cNvPr>
          <p:cNvPicPr>
            <a:picLocks noChangeAspect="1"/>
          </p:cNvPicPr>
          <p:nvPr/>
        </p:nvPicPr>
        <p:blipFill>
          <a:blip r:embed="rId4"/>
          <a:stretch>
            <a:fillRect/>
          </a:stretch>
        </p:blipFill>
        <p:spPr>
          <a:xfrm>
            <a:off x="6256865" y="783166"/>
            <a:ext cx="5291667" cy="5291667"/>
          </a:xfrm>
          <a:prstGeom prst="rect">
            <a:avLst/>
          </a:prstGeom>
        </p:spPr>
      </p:pic>
    </p:spTree>
    <p:extLst>
      <p:ext uri="{BB962C8B-B14F-4D97-AF65-F5344CB8AC3E}">
        <p14:creationId xmlns:p14="http://schemas.microsoft.com/office/powerpoint/2010/main" val="410994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ug&#10;&#10;Description automatically generated">
            <a:extLst>
              <a:ext uri="{FF2B5EF4-FFF2-40B4-BE49-F238E27FC236}">
                <a16:creationId xmlns:a16="http://schemas.microsoft.com/office/drawing/2014/main" id="{6FB75904-3375-8CCC-D0DD-5C596D048B26}"/>
              </a:ext>
            </a:extLst>
          </p:cNvPr>
          <p:cNvPicPr>
            <a:picLocks noChangeAspect="1"/>
          </p:cNvPicPr>
          <p:nvPr/>
        </p:nvPicPr>
        <p:blipFill>
          <a:blip r:embed="rId3"/>
          <a:stretch>
            <a:fillRect/>
          </a:stretch>
        </p:blipFill>
        <p:spPr>
          <a:xfrm>
            <a:off x="1435100" y="144101"/>
            <a:ext cx="8762999" cy="6579401"/>
          </a:xfrm>
          <a:prstGeom prst="rect">
            <a:avLst/>
          </a:prstGeom>
          <a:ln w="19050">
            <a:solidFill>
              <a:schemeClr val="tx1"/>
            </a:solidFill>
          </a:ln>
        </p:spPr>
      </p:pic>
      <p:sp>
        <p:nvSpPr>
          <p:cNvPr id="4" name="TextBox 3">
            <a:extLst>
              <a:ext uri="{FF2B5EF4-FFF2-40B4-BE49-F238E27FC236}">
                <a16:creationId xmlns:a16="http://schemas.microsoft.com/office/drawing/2014/main" id="{14CCEC58-5138-A172-8258-9C7FE3BF222A}"/>
              </a:ext>
            </a:extLst>
          </p:cNvPr>
          <p:cNvSpPr txBox="1"/>
          <p:nvPr/>
        </p:nvSpPr>
        <p:spPr>
          <a:xfrm>
            <a:off x="7572703" y="6273800"/>
            <a:ext cx="2837794" cy="261610"/>
          </a:xfrm>
          <a:prstGeom prst="rect">
            <a:avLst/>
          </a:prstGeom>
          <a:noFill/>
        </p:spPr>
        <p:txBody>
          <a:bodyPr wrap="square" rtlCol="0">
            <a:spAutoFit/>
          </a:bodyPr>
          <a:lstStyle/>
          <a:p>
            <a:r>
              <a:rPr lang="en-US" sz="1100" i="1" dirty="0">
                <a:solidFill>
                  <a:schemeClr val="bg1"/>
                </a:solidFill>
              </a:rPr>
              <a:t>Photo by Katja Schulz, Xerces Society</a:t>
            </a:r>
          </a:p>
        </p:txBody>
      </p:sp>
    </p:spTree>
    <p:extLst>
      <p:ext uri="{BB962C8B-B14F-4D97-AF65-F5344CB8AC3E}">
        <p14:creationId xmlns:p14="http://schemas.microsoft.com/office/powerpoint/2010/main" val="413482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399E6-9590-63F3-BDA1-A61E3DB41294}"/>
              </a:ext>
            </a:extLst>
          </p:cNvPr>
          <p:cNvSpPr txBox="1"/>
          <p:nvPr/>
        </p:nvSpPr>
        <p:spPr>
          <a:xfrm>
            <a:off x="607037" y="243512"/>
            <a:ext cx="4344105" cy="6370975"/>
          </a:xfrm>
          <a:prstGeom prst="rect">
            <a:avLst/>
          </a:prstGeom>
          <a:noFill/>
        </p:spPr>
        <p:txBody>
          <a:bodyPr wrap="square" rtlCol="0">
            <a:spAutoFit/>
          </a:bodyPr>
          <a:lstStyle/>
          <a:p>
            <a:r>
              <a:rPr lang="en-US" sz="2400" b="1" dirty="0"/>
              <a:t>Habitat Requirements</a:t>
            </a:r>
          </a:p>
          <a:p>
            <a:endParaRPr lang="en-US" sz="2400" dirty="0"/>
          </a:p>
          <a:p>
            <a:r>
              <a:rPr lang="en-US" sz="2400" dirty="0"/>
              <a:t>Grasses</a:t>
            </a:r>
          </a:p>
          <a:p>
            <a:endParaRPr lang="en-US" sz="2400" dirty="0"/>
          </a:p>
          <a:p>
            <a:r>
              <a:rPr lang="en-US" sz="2400" dirty="0"/>
              <a:t>Tall shrubs and trees</a:t>
            </a:r>
          </a:p>
          <a:p>
            <a:endParaRPr lang="en-US" sz="2400" dirty="0"/>
          </a:p>
          <a:p>
            <a:r>
              <a:rPr lang="en-US" sz="2400" dirty="0"/>
              <a:t>Shorter shrubs</a:t>
            </a:r>
          </a:p>
          <a:p>
            <a:endParaRPr lang="en-US" sz="2400" dirty="0"/>
          </a:p>
          <a:p>
            <a:r>
              <a:rPr lang="en-US" sz="2400" dirty="0"/>
              <a:t>Flowers</a:t>
            </a:r>
          </a:p>
          <a:p>
            <a:endParaRPr lang="en-US" sz="2400" dirty="0"/>
          </a:p>
          <a:p>
            <a:r>
              <a:rPr lang="en-US" sz="2400" dirty="0"/>
              <a:t>Milkweed</a:t>
            </a:r>
          </a:p>
          <a:p>
            <a:endParaRPr lang="en-US" sz="2400" dirty="0"/>
          </a:p>
          <a:p>
            <a:r>
              <a:rPr lang="en-US" sz="2400" dirty="0"/>
              <a:t>Wet areas</a:t>
            </a:r>
          </a:p>
          <a:p>
            <a:endParaRPr lang="en-US" sz="2400" dirty="0"/>
          </a:p>
          <a:p>
            <a:r>
              <a:rPr lang="en-US" sz="2400" dirty="0"/>
              <a:t>Natural mulch, twigs, logs</a:t>
            </a:r>
          </a:p>
          <a:p>
            <a:endParaRPr lang="en-US" sz="2400" dirty="0"/>
          </a:p>
          <a:p>
            <a:endParaRPr lang="en-US" sz="2400" dirty="0"/>
          </a:p>
        </p:txBody>
      </p:sp>
      <p:pic>
        <p:nvPicPr>
          <p:cNvPr id="4" name="Picture 3" descr="A black and red bug on a leaf&#10;&#10;Description automatically generated">
            <a:extLst>
              <a:ext uri="{FF2B5EF4-FFF2-40B4-BE49-F238E27FC236}">
                <a16:creationId xmlns:a16="http://schemas.microsoft.com/office/drawing/2014/main" id="{88923476-2C27-450D-984B-E0A4192D4415}"/>
              </a:ext>
            </a:extLst>
          </p:cNvPr>
          <p:cNvPicPr>
            <a:picLocks noChangeAspect="1"/>
          </p:cNvPicPr>
          <p:nvPr/>
        </p:nvPicPr>
        <p:blipFill>
          <a:blip r:embed="rId2"/>
          <a:stretch>
            <a:fillRect/>
          </a:stretch>
        </p:blipFill>
        <p:spPr>
          <a:xfrm>
            <a:off x="6198394" y="0"/>
            <a:ext cx="5993606" cy="6858000"/>
          </a:xfrm>
          <a:prstGeom prst="rect">
            <a:avLst/>
          </a:prstGeom>
        </p:spPr>
      </p:pic>
      <p:sp>
        <p:nvSpPr>
          <p:cNvPr id="5" name="TextBox 4">
            <a:extLst>
              <a:ext uri="{FF2B5EF4-FFF2-40B4-BE49-F238E27FC236}">
                <a16:creationId xmlns:a16="http://schemas.microsoft.com/office/drawing/2014/main" id="{60C7E52C-7203-9C54-64E2-5584942B3866}"/>
              </a:ext>
            </a:extLst>
          </p:cNvPr>
          <p:cNvSpPr txBox="1"/>
          <p:nvPr/>
        </p:nvSpPr>
        <p:spPr>
          <a:xfrm>
            <a:off x="6501802" y="6314937"/>
            <a:ext cx="1433509" cy="261610"/>
          </a:xfrm>
          <a:prstGeom prst="rect">
            <a:avLst/>
          </a:prstGeom>
          <a:noFill/>
        </p:spPr>
        <p:txBody>
          <a:bodyPr wrap="square" rtlCol="0">
            <a:spAutoFit/>
          </a:bodyPr>
          <a:lstStyle/>
          <a:p>
            <a:r>
              <a:rPr lang="en-US" sz="1100" i="1" dirty="0">
                <a:solidFill>
                  <a:schemeClr val="bg1"/>
                </a:solidFill>
              </a:rPr>
              <a:t>Photo by Don Hunter</a:t>
            </a:r>
          </a:p>
        </p:txBody>
      </p:sp>
      <p:sp>
        <p:nvSpPr>
          <p:cNvPr id="3" name="TextBox 2">
            <a:extLst>
              <a:ext uri="{FF2B5EF4-FFF2-40B4-BE49-F238E27FC236}">
                <a16:creationId xmlns:a16="http://schemas.microsoft.com/office/drawing/2014/main" id="{7B68673C-E5B4-F390-9E15-6A4B6C8CC422}"/>
              </a:ext>
            </a:extLst>
          </p:cNvPr>
          <p:cNvSpPr txBox="1"/>
          <p:nvPr/>
        </p:nvSpPr>
        <p:spPr>
          <a:xfrm>
            <a:off x="594337" y="243512"/>
            <a:ext cx="4344105" cy="6370975"/>
          </a:xfrm>
          <a:prstGeom prst="rect">
            <a:avLst/>
          </a:prstGeom>
          <a:noFill/>
        </p:spPr>
        <p:txBody>
          <a:bodyPr wrap="square" rtlCol="0">
            <a:spAutoFit/>
          </a:bodyPr>
          <a:lstStyle/>
          <a:p>
            <a:r>
              <a:rPr lang="en-US" sz="2400" b="1" dirty="0"/>
              <a:t>Habitat Requirements</a:t>
            </a:r>
          </a:p>
          <a:p>
            <a:endParaRPr lang="en-US" sz="2400" dirty="0"/>
          </a:p>
          <a:p>
            <a:r>
              <a:rPr lang="en-US" sz="2400" dirty="0"/>
              <a:t>Grasses</a:t>
            </a:r>
          </a:p>
          <a:p>
            <a:endParaRPr lang="en-US" sz="2400" dirty="0"/>
          </a:p>
          <a:p>
            <a:r>
              <a:rPr lang="en-US" sz="2400" dirty="0"/>
              <a:t>Tall shrubs and trees</a:t>
            </a:r>
          </a:p>
          <a:p>
            <a:endParaRPr lang="en-US" sz="2400" dirty="0"/>
          </a:p>
          <a:p>
            <a:r>
              <a:rPr lang="en-US" sz="2400" dirty="0"/>
              <a:t>Shorter shrubs</a:t>
            </a:r>
          </a:p>
          <a:p>
            <a:endParaRPr lang="en-US" sz="2400" dirty="0"/>
          </a:p>
          <a:p>
            <a:r>
              <a:rPr lang="en-US" sz="2400" dirty="0"/>
              <a:t>Flowers</a:t>
            </a:r>
          </a:p>
          <a:p>
            <a:endParaRPr lang="en-US" sz="2400" dirty="0"/>
          </a:p>
          <a:p>
            <a:r>
              <a:rPr lang="en-US" sz="2400" dirty="0"/>
              <a:t>Milkweed</a:t>
            </a:r>
          </a:p>
          <a:p>
            <a:endParaRPr lang="en-US" sz="2400" dirty="0"/>
          </a:p>
          <a:p>
            <a:r>
              <a:rPr lang="en-US" sz="2400" dirty="0"/>
              <a:t>Wet areas</a:t>
            </a:r>
          </a:p>
          <a:p>
            <a:endParaRPr lang="en-US" sz="2400" dirty="0"/>
          </a:p>
          <a:p>
            <a:r>
              <a:rPr lang="en-US" sz="2400" dirty="0"/>
              <a:t>Natural mulch, twigs, logs</a:t>
            </a:r>
          </a:p>
          <a:p>
            <a:endParaRPr lang="en-US" sz="2400" dirty="0"/>
          </a:p>
          <a:p>
            <a:endParaRPr lang="en-US" sz="2400" dirty="0"/>
          </a:p>
        </p:txBody>
      </p:sp>
    </p:spTree>
    <p:extLst>
      <p:ext uri="{BB962C8B-B14F-4D97-AF65-F5344CB8AC3E}">
        <p14:creationId xmlns:p14="http://schemas.microsoft.com/office/powerpoint/2010/main" val="215613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orest with trees and plants&#10;&#10;Description automatically generated">
            <a:extLst>
              <a:ext uri="{FF2B5EF4-FFF2-40B4-BE49-F238E27FC236}">
                <a16:creationId xmlns:a16="http://schemas.microsoft.com/office/drawing/2014/main" id="{A78E0796-E14B-C002-3180-5D0D1B668C52}"/>
              </a:ext>
            </a:extLst>
          </p:cNvPr>
          <p:cNvPicPr>
            <a:picLocks noChangeAspect="1"/>
          </p:cNvPicPr>
          <p:nvPr/>
        </p:nvPicPr>
        <p:blipFill>
          <a:blip r:embed="rId3"/>
          <a:stretch>
            <a:fillRect/>
          </a:stretch>
        </p:blipFill>
        <p:spPr>
          <a:xfrm>
            <a:off x="1397876" y="783234"/>
            <a:ext cx="9333186" cy="5249917"/>
          </a:xfrm>
          <a:prstGeom prst="rect">
            <a:avLst/>
          </a:prstGeom>
          <a:ln w="19050">
            <a:solidFill>
              <a:schemeClr val="tx1"/>
            </a:solidFill>
          </a:ln>
        </p:spPr>
      </p:pic>
    </p:spTree>
    <p:extLst>
      <p:ext uri="{BB962C8B-B14F-4D97-AF65-F5344CB8AC3E}">
        <p14:creationId xmlns:p14="http://schemas.microsoft.com/office/powerpoint/2010/main" val="2078331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ield of tall grass and trees&#10;&#10;Description automatically generated">
            <a:extLst>
              <a:ext uri="{FF2B5EF4-FFF2-40B4-BE49-F238E27FC236}">
                <a16:creationId xmlns:a16="http://schemas.microsoft.com/office/drawing/2014/main" id="{E2EFC2A4-2AF9-B0AE-31E3-7D396C87E6C4}"/>
              </a:ext>
            </a:extLst>
          </p:cNvPr>
          <p:cNvPicPr>
            <a:picLocks noChangeAspect="1"/>
          </p:cNvPicPr>
          <p:nvPr/>
        </p:nvPicPr>
        <p:blipFill>
          <a:blip r:embed="rId3"/>
          <a:stretch>
            <a:fillRect/>
          </a:stretch>
        </p:blipFill>
        <p:spPr>
          <a:xfrm>
            <a:off x="1143941" y="643467"/>
            <a:ext cx="9904117" cy="5571066"/>
          </a:xfrm>
          <a:prstGeom prst="rect">
            <a:avLst/>
          </a:prstGeom>
          <a:ln w="19050">
            <a:solidFill>
              <a:schemeClr val="tx1"/>
            </a:solidFill>
          </a:ln>
        </p:spPr>
      </p:pic>
    </p:spTree>
    <p:extLst>
      <p:ext uri="{BB962C8B-B14F-4D97-AF65-F5344CB8AC3E}">
        <p14:creationId xmlns:p14="http://schemas.microsoft.com/office/powerpoint/2010/main" val="210359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trees in a forest&#10;&#10;Description automatically generated">
            <a:extLst>
              <a:ext uri="{FF2B5EF4-FFF2-40B4-BE49-F238E27FC236}">
                <a16:creationId xmlns:a16="http://schemas.microsoft.com/office/drawing/2014/main" id="{C172D0F5-1E74-2633-3505-5C7844C716C9}"/>
              </a:ext>
            </a:extLst>
          </p:cNvPr>
          <p:cNvPicPr>
            <a:picLocks noChangeAspect="1"/>
          </p:cNvPicPr>
          <p:nvPr/>
        </p:nvPicPr>
        <p:blipFill rotWithShape="1">
          <a:blip r:embed="rId3"/>
          <a:srcRect t="848" b="14696"/>
          <a:stretch/>
        </p:blipFill>
        <p:spPr>
          <a:xfrm>
            <a:off x="838200" y="754148"/>
            <a:ext cx="10515600" cy="4995575"/>
          </a:xfrm>
          <a:prstGeom prst="rect">
            <a:avLst/>
          </a:prstGeom>
          <a:ln w="19050">
            <a:solidFill>
              <a:schemeClr val="tx1"/>
            </a:solidFill>
          </a:ln>
        </p:spPr>
      </p:pic>
    </p:spTree>
    <p:extLst>
      <p:ext uri="{BB962C8B-B14F-4D97-AF65-F5344CB8AC3E}">
        <p14:creationId xmlns:p14="http://schemas.microsoft.com/office/powerpoint/2010/main" val="92002688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260</TotalTime>
  <Words>682</Words>
  <Application>Microsoft Macintosh PowerPoint</Application>
  <PresentationFormat>Widescreen</PresentationFormat>
  <Paragraphs>160</Paragraphs>
  <Slides>30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Arial</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Griffin</dc:creator>
  <cp:lastModifiedBy>Rebecca Griffin</cp:lastModifiedBy>
  <cp:revision>11</cp:revision>
  <dcterms:created xsi:type="dcterms:W3CDTF">2024-02-26T14:52:02Z</dcterms:created>
  <dcterms:modified xsi:type="dcterms:W3CDTF">2025-02-11T18:16:29Z</dcterms:modified>
</cp:coreProperties>
</file>